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12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Lst>
  <p:sldSz cx="9906000" cy="6858000" type="A4"/>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12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9" roundtripDataSignature="AMtx7mh8hJ+9nZMKz4JtP1YiXzoLYGir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5" d="100"/>
          <a:sy n="65" d="100"/>
        </p:scale>
        <p:origin x="-536"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customschemas.google.com/relationships/presentationmetadata" Target="meta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075318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p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9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2" name="Google Shape;1052;p9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9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8" name="Google Shape;1058;p9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0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4" name="Google Shape;1064;p10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10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0" name="Google Shape;1070;p10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0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6" name="Google Shape;1076;p10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0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2" name="Google Shape;1082;p10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0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8" name="Google Shape;1088;p10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0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4" name="Google Shape;1094;p10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0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0" name="Google Shape;1100;p10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0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6" name="Google Shape;1106;p10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7" name="Google Shape;517;p1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0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2" name="Google Shape;1112;p10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0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8" name="Google Shape;1118;p10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4" name="Google Shape;1124;p1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11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0" name="Google Shape;1130;p11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1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6" name="Google Shape;1136;p11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11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2" name="Google Shape;1142;p11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8" name="Google Shape;1148;p11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1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4" name="Google Shape;1154;p11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1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0" name="Google Shape;1160;p11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p1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9" name="Google Shape;529;p1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p1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1" name="Google Shape;541;p1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p1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3" name="Google Shape;553;p1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9" name="Google Shape;559;p1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6" name="Google Shape;566;p1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p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2" name="Google Shape;572;p2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p2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p2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0" name="Google Shape;590;p2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6" name="Google Shape;596;p2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2" name="Google Shape;602;p2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8" name="Google Shape;608;p2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4" name="Google Shape;614;p2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2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6" name="Google Shape;626;p2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3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3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3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4" name="Google Shape;644;p3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0" name="Google Shape;650;p3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p3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2" name="Google Shape;662;p3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 name="Google Shape;668;p3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4" name="Google Shape;674;p3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0" name="Google Shape;680;p3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6" name="Google Shape;686;p3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p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4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2" name="Google Shape;692;p4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4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p4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4" name="Google Shape;704;p4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0" name="Google Shape;710;p4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6" name="Google Shape;716;p4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2" name="Google Shape;722;p4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4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p4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4" name="Google Shape;734;p4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0" name="Google Shape;740;p4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4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6" name="Google Shape;746;p4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p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50: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5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5a9beb1c06_0_0: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9" name="Google Shape;759;g5a9beb1c06_0_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5a9beb1c06_0_10: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5" name="Google Shape;765;g5a9beb1c06_0_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1" name="Google Shape;771;p5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5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7" name="Google Shape;777;p5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5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3" name="Google Shape;783;p5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5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9" name="Google Shape;789;p5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5" name="Google Shape;795;p5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1" name="Google Shape;801;p5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7" name="Google Shape;807;p5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6" name="Google Shape;486;p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5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3" name="Google Shape;813;p5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5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9" name="Google Shape;819;p5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6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5" name="Google Shape;825;p6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6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1" name="Google Shape;831;p6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6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7" name="Google Shape;837;p6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6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3" name="Google Shape;843;p6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6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9" name="Google Shape;849;p6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6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5" name="Google Shape;855;p6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6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1" name="Google Shape;861;p6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7" name="Google Shape;867;p6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6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3" name="Google Shape;873;p6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6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9" name="Google Shape;879;p6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7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5" name="Google Shape;885;p7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7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1" name="Google Shape;891;p7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7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7" name="Google Shape;897;p7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3" name="Google Shape;903;p7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7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9" name="Google Shape;909;p7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7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5" name="Google Shape;915;p7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7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1" name="Google Shape;921;p7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7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7" name="Google Shape;927;p7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9" name="Google Shape;499;p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7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3" name="Google Shape;933;p7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7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9" name="Google Shape;939;p7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8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5" name="Google Shape;945;p8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8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1" name="Google Shape;951;p8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8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7" name="Google Shape;957;p8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8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3" name="Google Shape;963;p8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8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9" name="Google Shape;969;p8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8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5" name="Google Shape;975;p8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8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1" name="Google Shape;981;p8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8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7" name="Google Shape;987;p8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5" name="Google Shape;505;p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8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3" name="Google Shape;993;p8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8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9" name="Google Shape;999;p8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9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5" name="Google Shape;1005;p9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9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1" name="Google Shape;1011;p9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9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7" name="Google Shape;1017;p9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9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3" name="Google Shape;1023;p9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9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9" name="Google Shape;1029;p9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9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5" name="Google Shape;1035;p9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9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0" name="Google Shape;1040;p9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9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6" name="Google Shape;1046;p9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8"/>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18"/>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1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1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3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3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2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2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3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5" name="Google Shape;95;p13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4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1" name="Google Shape;101;p14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14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4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 name="Google Shape;107;p14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14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4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4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p14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5" name="Google Shape;115;p14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14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14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4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4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4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4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4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4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14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4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4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14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4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2" name="Google Shape;132;p14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3" name="Google Shape;133;p14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4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4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1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9"/>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1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14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4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14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0" name="Google Shape;140;p14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4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4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14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4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14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4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4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14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4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14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4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4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12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2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12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2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2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14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4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0" name="Google Shape;170;p14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4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4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p15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5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76" name="Google Shape;176;p15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5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15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9"/>
        <p:cNvGrpSpPr/>
        <p:nvPr/>
      </p:nvGrpSpPr>
      <p:grpSpPr>
        <a:xfrm>
          <a:off x="0" y="0"/>
          <a:ext cx="0" cy="0"/>
          <a:chOff x="0" y="0"/>
          <a:chExt cx="0" cy="0"/>
        </a:xfrm>
      </p:grpSpPr>
      <p:sp>
        <p:nvSpPr>
          <p:cNvPr id="180" name="Google Shape;180;p15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5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2" name="Google Shape;182;p15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3" name="Google Shape;183;p15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5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5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6"/>
        <p:cNvGrpSpPr/>
        <p:nvPr/>
      </p:nvGrpSpPr>
      <p:grpSpPr>
        <a:xfrm>
          <a:off x="0" y="0"/>
          <a:ext cx="0" cy="0"/>
          <a:chOff x="0" y="0"/>
          <a:chExt cx="0" cy="0"/>
        </a:xfrm>
      </p:grpSpPr>
      <p:sp>
        <p:nvSpPr>
          <p:cNvPr id="187" name="Google Shape;187;p15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15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89" name="Google Shape;189;p15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0" name="Google Shape;190;p15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91" name="Google Shape;191;p15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2" name="Google Shape;192;p15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5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5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p15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15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5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5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p15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5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5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2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15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15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07" name="Google Shape;207;p15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8" name="Google Shape;208;p15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5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5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15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5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4" name="Google Shape;214;p15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15" name="Google Shape;215;p15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5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5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15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5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15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5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5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15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5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7" name="Google Shape;227;p15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5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5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6"/>
        <p:cNvGrpSpPr/>
        <p:nvPr/>
      </p:nvGrpSpPr>
      <p:grpSpPr>
        <a:xfrm>
          <a:off x="0" y="0"/>
          <a:ext cx="0" cy="0"/>
          <a:chOff x="0" y="0"/>
          <a:chExt cx="0" cy="0"/>
        </a:xfrm>
      </p:grpSpPr>
      <p:sp>
        <p:nvSpPr>
          <p:cNvPr id="237" name="Google Shape;237;p12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26"/>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9" name="Google Shape;239;p12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12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12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2"/>
        <p:cNvGrpSpPr/>
        <p:nvPr/>
      </p:nvGrpSpPr>
      <p:grpSpPr>
        <a:xfrm>
          <a:off x="0" y="0"/>
          <a:ext cx="0" cy="0"/>
          <a:chOff x="0" y="0"/>
          <a:chExt cx="0" cy="0"/>
        </a:xfrm>
      </p:grpSpPr>
      <p:sp>
        <p:nvSpPr>
          <p:cNvPr id="243" name="Google Shape;243;p15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15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5" name="Google Shape;245;p15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5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15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8"/>
        <p:cNvGrpSpPr/>
        <p:nvPr/>
      </p:nvGrpSpPr>
      <p:grpSpPr>
        <a:xfrm>
          <a:off x="0" y="0"/>
          <a:ext cx="0" cy="0"/>
          <a:chOff x="0" y="0"/>
          <a:chExt cx="0" cy="0"/>
        </a:xfrm>
      </p:grpSpPr>
      <p:sp>
        <p:nvSpPr>
          <p:cNvPr id="249" name="Google Shape;249;p16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16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51" name="Google Shape;251;p16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16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16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4"/>
        <p:cNvGrpSpPr/>
        <p:nvPr/>
      </p:nvGrpSpPr>
      <p:grpSpPr>
        <a:xfrm>
          <a:off x="0" y="0"/>
          <a:ext cx="0" cy="0"/>
          <a:chOff x="0" y="0"/>
          <a:chExt cx="0" cy="0"/>
        </a:xfrm>
      </p:grpSpPr>
      <p:sp>
        <p:nvSpPr>
          <p:cNvPr id="255" name="Google Shape;255;p1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16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7" name="Google Shape;257;p16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8" name="Google Shape;258;p16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6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16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1"/>
        <p:cNvGrpSpPr/>
        <p:nvPr/>
      </p:nvGrpSpPr>
      <p:grpSpPr>
        <a:xfrm>
          <a:off x="0" y="0"/>
          <a:ext cx="0" cy="0"/>
          <a:chOff x="0" y="0"/>
          <a:chExt cx="0" cy="0"/>
        </a:xfrm>
      </p:grpSpPr>
      <p:sp>
        <p:nvSpPr>
          <p:cNvPr id="262" name="Google Shape;262;p16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16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4" name="Google Shape;264;p16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5" name="Google Shape;265;p16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6" name="Google Shape;266;p16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7" name="Google Shape;267;p16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16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6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0"/>
        <p:cNvGrpSpPr/>
        <p:nvPr/>
      </p:nvGrpSpPr>
      <p:grpSpPr>
        <a:xfrm>
          <a:off x="0" y="0"/>
          <a:ext cx="0" cy="0"/>
          <a:chOff x="0" y="0"/>
          <a:chExt cx="0" cy="0"/>
        </a:xfrm>
      </p:grpSpPr>
      <p:sp>
        <p:nvSpPr>
          <p:cNvPr id="271" name="Google Shape;271;p16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6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6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6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3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3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
        <p:nvSpPr>
          <p:cNvPr id="276" name="Google Shape;276;p16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6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16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9"/>
        <p:cNvGrpSpPr/>
        <p:nvPr/>
      </p:nvGrpSpPr>
      <p:grpSpPr>
        <a:xfrm>
          <a:off x="0" y="0"/>
          <a:ext cx="0" cy="0"/>
          <a:chOff x="0" y="0"/>
          <a:chExt cx="0" cy="0"/>
        </a:xfrm>
      </p:grpSpPr>
      <p:sp>
        <p:nvSpPr>
          <p:cNvPr id="280" name="Google Shape;280;p16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16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82" name="Google Shape;282;p16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83" name="Google Shape;283;p16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6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6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6"/>
        <p:cNvGrpSpPr/>
        <p:nvPr/>
      </p:nvGrpSpPr>
      <p:grpSpPr>
        <a:xfrm>
          <a:off x="0" y="0"/>
          <a:ext cx="0" cy="0"/>
          <a:chOff x="0" y="0"/>
          <a:chExt cx="0" cy="0"/>
        </a:xfrm>
      </p:grpSpPr>
      <p:sp>
        <p:nvSpPr>
          <p:cNvPr id="287" name="Google Shape;287;p16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6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9" name="Google Shape;289;p16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90" name="Google Shape;290;p16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6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16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3"/>
        <p:cNvGrpSpPr/>
        <p:nvPr/>
      </p:nvGrpSpPr>
      <p:grpSpPr>
        <a:xfrm>
          <a:off x="0" y="0"/>
          <a:ext cx="0" cy="0"/>
          <a:chOff x="0" y="0"/>
          <a:chExt cx="0" cy="0"/>
        </a:xfrm>
      </p:grpSpPr>
      <p:sp>
        <p:nvSpPr>
          <p:cNvPr id="294" name="Google Shape;294;p16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16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6" name="Google Shape;296;p16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6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6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9"/>
        <p:cNvGrpSpPr/>
        <p:nvPr/>
      </p:nvGrpSpPr>
      <p:grpSpPr>
        <a:xfrm>
          <a:off x="0" y="0"/>
          <a:ext cx="0" cy="0"/>
          <a:chOff x="0" y="0"/>
          <a:chExt cx="0" cy="0"/>
        </a:xfrm>
      </p:grpSpPr>
      <p:sp>
        <p:nvSpPr>
          <p:cNvPr id="300" name="Google Shape;300;p16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16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2" name="Google Shape;302;p16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6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16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1"/>
        <p:cNvGrpSpPr/>
        <p:nvPr/>
      </p:nvGrpSpPr>
      <p:grpSpPr>
        <a:xfrm>
          <a:off x="0" y="0"/>
          <a:ext cx="0" cy="0"/>
          <a:chOff x="0" y="0"/>
          <a:chExt cx="0" cy="0"/>
        </a:xfrm>
      </p:grpSpPr>
      <p:sp>
        <p:nvSpPr>
          <p:cNvPr id="312" name="Google Shape;312;p12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28"/>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12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12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12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7"/>
        <p:cNvGrpSpPr/>
        <p:nvPr/>
      </p:nvGrpSpPr>
      <p:grpSpPr>
        <a:xfrm>
          <a:off x="0" y="0"/>
          <a:ext cx="0" cy="0"/>
          <a:chOff x="0" y="0"/>
          <a:chExt cx="0" cy="0"/>
        </a:xfrm>
      </p:grpSpPr>
      <p:sp>
        <p:nvSpPr>
          <p:cNvPr id="318" name="Google Shape;318;p16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16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0" name="Google Shape;320;p16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16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16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3"/>
        <p:cNvGrpSpPr/>
        <p:nvPr/>
      </p:nvGrpSpPr>
      <p:grpSpPr>
        <a:xfrm>
          <a:off x="0" y="0"/>
          <a:ext cx="0" cy="0"/>
          <a:chOff x="0" y="0"/>
          <a:chExt cx="0" cy="0"/>
        </a:xfrm>
      </p:grpSpPr>
      <p:sp>
        <p:nvSpPr>
          <p:cNvPr id="324" name="Google Shape;324;p17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7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6" name="Google Shape;326;p17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17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7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9"/>
        <p:cNvGrpSpPr/>
        <p:nvPr/>
      </p:nvGrpSpPr>
      <p:grpSpPr>
        <a:xfrm>
          <a:off x="0" y="0"/>
          <a:ext cx="0" cy="0"/>
          <a:chOff x="0" y="0"/>
          <a:chExt cx="0" cy="0"/>
        </a:xfrm>
      </p:grpSpPr>
      <p:sp>
        <p:nvSpPr>
          <p:cNvPr id="330" name="Google Shape;330;p17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17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2" name="Google Shape;332;p17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3" name="Google Shape;333;p17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17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17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6"/>
        <p:cNvGrpSpPr/>
        <p:nvPr/>
      </p:nvGrpSpPr>
      <p:grpSpPr>
        <a:xfrm>
          <a:off x="0" y="0"/>
          <a:ext cx="0" cy="0"/>
          <a:chOff x="0" y="0"/>
          <a:chExt cx="0" cy="0"/>
        </a:xfrm>
      </p:grpSpPr>
      <p:sp>
        <p:nvSpPr>
          <p:cNvPr id="337" name="Google Shape;337;p17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7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9" name="Google Shape;339;p17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0" name="Google Shape;340;p17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41" name="Google Shape;341;p17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2" name="Google Shape;342;p17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7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7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3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3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3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3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5"/>
        <p:cNvGrpSpPr/>
        <p:nvPr/>
      </p:nvGrpSpPr>
      <p:grpSpPr>
        <a:xfrm>
          <a:off x="0" y="0"/>
          <a:ext cx="0" cy="0"/>
          <a:chOff x="0" y="0"/>
          <a:chExt cx="0" cy="0"/>
        </a:xfrm>
      </p:grpSpPr>
      <p:sp>
        <p:nvSpPr>
          <p:cNvPr id="346" name="Google Shape;346;p17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17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17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7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0"/>
        <p:cNvGrpSpPr/>
        <p:nvPr/>
      </p:nvGrpSpPr>
      <p:grpSpPr>
        <a:xfrm>
          <a:off x="0" y="0"/>
          <a:ext cx="0" cy="0"/>
          <a:chOff x="0" y="0"/>
          <a:chExt cx="0" cy="0"/>
        </a:xfrm>
      </p:grpSpPr>
      <p:sp>
        <p:nvSpPr>
          <p:cNvPr id="351" name="Google Shape;351;p17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17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17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4"/>
        <p:cNvGrpSpPr/>
        <p:nvPr/>
      </p:nvGrpSpPr>
      <p:grpSpPr>
        <a:xfrm>
          <a:off x="0" y="0"/>
          <a:ext cx="0" cy="0"/>
          <a:chOff x="0" y="0"/>
          <a:chExt cx="0" cy="0"/>
        </a:xfrm>
      </p:grpSpPr>
      <p:sp>
        <p:nvSpPr>
          <p:cNvPr id="355" name="Google Shape;355;p17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7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57" name="Google Shape;357;p17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58" name="Google Shape;358;p17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17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17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1"/>
        <p:cNvGrpSpPr/>
        <p:nvPr/>
      </p:nvGrpSpPr>
      <p:grpSpPr>
        <a:xfrm>
          <a:off x="0" y="0"/>
          <a:ext cx="0" cy="0"/>
          <a:chOff x="0" y="0"/>
          <a:chExt cx="0" cy="0"/>
        </a:xfrm>
      </p:grpSpPr>
      <p:sp>
        <p:nvSpPr>
          <p:cNvPr id="362" name="Google Shape;362;p17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17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4" name="Google Shape;364;p17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65" name="Google Shape;365;p17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17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17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8"/>
        <p:cNvGrpSpPr/>
        <p:nvPr/>
      </p:nvGrpSpPr>
      <p:grpSpPr>
        <a:xfrm>
          <a:off x="0" y="0"/>
          <a:ext cx="0" cy="0"/>
          <a:chOff x="0" y="0"/>
          <a:chExt cx="0" cy="0"/>
        </a:xfrm>
      </p:grpSpPr>
      <p:sp>
        <p:nvSpPr>
          <p:cNvPr id="369" name="Google Shape;369;p1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17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1" name="Google Shape;371;p17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17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17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4"/>
        <p:cNvGrpSpPr/>
        <p:nvPr/>
      </p:nvGrpSpPr>
      <p:grpSpPr>
        <a:xfrm>
          <a:off x="0" y="0"/>
          <a:ext cx="0" cy="0"/>
          <a:chOff x="0" y="0"/>
          <a:chExt cx="0" cy="0"/>
        </a:xfrm>
      </p:grpSpPr>
      <p:sp>
        <p:nvSpPr>
          <p:cNvPr id="375" name="Google Shape;375;p17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17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7" name="Google Shape;377;p17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17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17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6"/>
        <p:cNvGrpSpPr/>
        <p:nvPr/>
      </p:nvGrpSpPr>
      <p:grpSpPr>
        <a:xfrm>
          <a:off x="0" y="0"/>
          <a:ext cx="0" cy="0"/>
          <a:chOff x="0" y="0"/>
          <a:chExt cx="0" cy="0"/>
        </a:xfrm>
      </p:grpSpPr>
      <p:sp>
        <p:nvSpPr>
          <p:cNvPr id="387" name="Google Shape;387;p13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130"/>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9" name="Google Shape;389;p13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13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13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2"/>
        <p:cNvGrpSpPr/>
        <p:nvPr/>
      </p:nvGrpSpPr>
      <p:grpSpPr>
        <a:xfrm>
          <a:off x="0" y="0"/>
          <a:ext cx="0" cy="0"/>
          <a:chOff x="0" y="0"/>
          <a:chExt cx="0" cy="0"/>
        </a:xfrm>
      </p:grpSpPr>
      <p:sp>
        <p:nvSpPr>
          <p:cNvPr id="393" name="Google Shape;393;p179"/>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179"/>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95" name="Google Shape;395;p17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17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7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8"/>
        <p:cNvGrpSpPr/>
        <p:nvPr/>
      </p:nvGrpSpPr>
      <p:grpSpPr>
        <a:xfrm>
          <a:off x="0" y="0"/>
          <a:ext cx="0" cy="0"/>
          <a:chOff x="0" y="0"/>
          <a:chExt cx="0" cy="0"/>
        </a:xfrm>
      </p:grpSpPr>
      <p:sp>
        <p:nvSpPr>
          <p:cNvPr id="399" name="Google Shape;399;p180"/>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180"/>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01" name="Google Shape;401;p18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18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p18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4"/>
        <p:cNvGrpSpPr/>
        <p:nvPr/>
      </p:nvGrpSpPr>
      <p:grpSpPr>
        <a:xfrm>
          <a:off x="0" y="0"/>
          <a:ext cx="0" cy="0"/>
          <a:chOff x="0" y="0"/>
          <a:chExt cx="0" cy="0"/>
        </a:xfrm>
      </p:grpSpPr>
      <p:sp>
        <p:nvSpPr>
          <p:cNvPr id="405" name="Google Shape;405;p1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p181"/>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7" name="Google Shape;407;p181"/>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8" name="Google Shape;408;p18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p18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18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1"/>
        <p:cNvGrpSpPr/>
        <p:nvPr/>
      </p:nvGrpSpPr>
      <p:grpSpPr>
        <a:xfrm>
          <a:off x="0" y="0"/>
          <a:ext cx="0" cy="0"/>
          <a:chOff x="0" y="0"/>
          <a:chExt cx="0" cy="0"/>
        </a:xfrm>
      </p:grpSpPr>
      <p:sp>
        <p:nvSpPr>
          <p:cNvPr id="412" name="Google Shape;412;p1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182"/>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4" name="Google Shape;414;p182"/>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5" name="Google Shape;415;p182"/>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6" name="Google Shape;416;p182"/>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7" name="Google Shape;417;p18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18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18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0"/>
        <p:cNvGrpSpPr/>
        <p:nvPr/>
      </p:nvGrpSpPr>
      <p:grpSpPr>
        <a:xfrm>
          <a:off x="0" y="0"/>
          <a:ext cx="0" cy="0"/>
          <a:chOff x="0" y="0"/>
          <a:chExt cx="0" cy="0"/>
        </a:xfrm>
      </p:grpSpPr>
      <p:sp>
        <p:nvSpPr>
          <p:cNvPr id="421" name="Google Shape;421;p1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p18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3" name="Google Shape;423;p18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p18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5"/>
        <p:cNvGrpSpPr/>
        <p:nvPr/>
      </p:nvGrpSpPr>
      <p:grpSpPr>
        <a:xfrm>
          <a:off x="0" y="0"/>
          <a:ext cx="0" cy="0"/>
          <a:chOff x="0" y="0"/>
          <a:chExt cx="0" cy="0"/>
        </a:xfrm>
      </p:grpSpPr>
      <p:sp>
        <p:nvSpPr>
          <p:cNvPr id="426" name="Google Shape;426;p18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p18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18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9"/>
        <p:cNvGrpSpPr/>
        <p:nvPr/>
      </p:nvGrpSpPr>
      <p:grpSpPr>
        <a:xfrm>
          <a:off x="0" y="0"/>
          <a:ext cx="0" cy="0"/>
          <a:chOff x="0" y="0"/>
          <a:chExt cx="0" cy="0"/>
        </a:xfrm>
      </p:grpSpPr>
      <p:sp>
        <p:nvSpPr>
          <p:cNvPr id="430" name="Google Shape;430;p18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8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2" name="Google Shape;432;p18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33" name="Google Shape;433;p18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p18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18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6"/>
        <p:cNvGrpSpPr/>
        <p:nvPr/>
      </p:nvGrpSpPr>
      <p:grpSpPr>
        <a:xfrm>
          <a:off x="0" y="0"/>
          <a:ext cx="0" cy="0"/>
          <a:chOff x="0" y="0"/>
          <a:chExt cx="0" cy="0"/>
        </a:xfrm>
      </p:grpSpPr>
      <p:sp>
        <p:nvSpPr>
          <p:cNvPr id="437" name="Google Shape;437;p18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18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39" name="Google Shape;439;p18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40" name="Google Shape;440;p18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18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18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3"/>
        <p:cNvGrpSpPr/>
        <p:nvPr/>
      </p:nvGrpSpPr>
      <p:grpSpPr>
        <a:xfrm>
          <a:off x="0" y="0"/>
          <a:ext cx="0" cy="0"/>
          <a:chOff x="0" y="0"/>
          <a:chExt cx="0" cy="0"/>
        </a:xfrm>
      </p:grpSpPr>
      <p:sp>
        <p:nvSpPr>
          <p:cNvPr id="444" name="Google Shape;444;p18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p187"/>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6" name="Google Shape;446;p18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18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18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9"/>
        <p:cNvGrpSpPr/>
        <p:nvPr/>
      </p:nvGrpSpPr>
      <p:grpSpPr>
        <a:xfrm>
          <a:off x="0" y="0"/>
          <a:ext cx="0" cy="0"/>
          <a:chOff x="0" y="0"/>
          <a:chExt cx="0" cy="0"/>
        </a:xfrm>
      </p:grpSpPr>
      <p:sp>
        <p:nvSpPr>
          <p:cNvPr id="450" name="Google Shape;450;p188"/>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188"/>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2" name="Google Shape;452;p18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18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8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5"/>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5"/>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35"/>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3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6"/>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6"/>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36"/>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3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7"/>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2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21"/>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2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12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12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12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2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12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2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12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12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12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12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12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7" name="Google Shape;307;p127"/>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Google Shape;308;p12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9" name="Google Shape;309;p12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0" name="Google Shape;310;p12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12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2" name="Google Shape;382;p129"/>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3" name="Google Shape;383;p12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4" name="Google Shape;384;p12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5" name="Google Shape;385;p12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56.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56.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56.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56.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56.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56.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56.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56.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56.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56.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56.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6.xml"/><Relationship Id="rId1" Type="http://schemas.openxmlformats.org/officeDocument/2006/relationships/slideLayout" Target="../slideLayouts/slideLayout56.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56.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8.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8"/>
        <p:cNvGrpSpPr/>
        <p:nvPr/>
      </p:nvGrpSpPr>
      <p:grpSpPr>
        <a:xfrm>
          <a:off x="0" y="0"/>
          <a:ext cx="0" cy="0"/>
          <a:chOff x="0" y="0"/>
          <a:chExt cx="0" cy="0"/>
        </a:xfrm>
      </p:grpSpPr>
      <p:sp>
        <p:nvSpPr>
          <p:cNvPr id="459" name="Google Shape;459;p1"/>
          <p:cNvSpPr txBox="1"/>
          <p:nvPr/>
        </p:nvSpPr>
        <p:spPr>
          <a:xfrm>
            <a:off x="3502004" y="5103674"/>
            <a:ext cx="5883365"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Arial"/>
                <a:ea typeface="Arial"/>
                <a:cs typeface="Arial"/>
                <a:sym typeface="Arial"/>
              </a:rPr>
              <a:t>STEMM Student Challenge 2019</a:t>
            </a:r>
            <a:endParaRPr sz="5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2"/>
        <p:cNvGrpSpPr/>
        <p:nvPr/>
      </p:nvGrpSpPr>
      <p:grpSpPr>
        <a:xfrm>
          <a:off x="0" y="0"/>
          <a:ext cx="0" cy="0"/>
          <a:chOff x="0" y="0"/>
          <a:chExt cx="0" cy="0"/>
        </a:xfrm>
      </p:grpSpPr>
      <p:sp>
        <p:nvSpPr>
          <p:cNvPr id="513" name="Google Shape;513;p1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Q8</a:t>
            </a:r>
            <a:endParaRPr sz="4000" b="1">
              <a:solidFill>
                <a:srgbClr val="0092D2"/>
              </a:solidFill>
              <a:latin typeface="Arial"/>
              <a:ea typeface="Arial"/>
              <a:cs typeface="Arial"/>
              <a:sym typeface="Arial"/>
            </a:endParaRPr>
          </a:p>
        </p:txBody>
      </p:sp>
      <p:sp>
        <p:nvSpPr>
          <p:cNvPr id="514" name="Google Shape;514;p1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company, starting with 'B', makes jet aircraft such as 747 and 737?</a:t>
            </a:r>
            <a:endParaRPr sz="400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3"/>
        <p:cNvGrpSpPr/>
        <p:nvPr/>
      </p:nvGrpSpPr>
      <p:grpSpPr>
        <a:xfrm>
          <a:off x="0" y="0"/>
          <a:ext cx="0" cy="0"/>
          <a:chOff x="0" y="0"/>
          <a:chExt cx="0" cy="0"/>
        </a:xfrm>
      </p:grpSpPr>
      <p:sp>
        <p:nvSpPr>
          <p:cNvPr id="1054" name="Google Shape;1054;p9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55" name="Google Shape;1055;p9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True</a:t>
            </a:r>
            <a:endParaRPr sz="4000">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9"/>
        <p:cNvGrpSpPr/>
        <p:nvPr/>
      </p:nvGrpSpPr>
      <p:grpSpPr>
        <a:xfrm>
          <a:off x="0" y="0"/>
          <a:ext cx="0" cy="0"/>
          <a:chOff x="0" y="0"/>
          <a:chExt cx="0" cy="0"/>
        </a:xfrm>
      </p:grpSpPr>
      <p:sp>
        <p:nvSpPr>
          <p:cNvPr id="1060" name="Google Shape;1060;p9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61" name="Google Shape;1061;p9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colour do we normally think of a sapphire as being?</a:t>
            </a:r>
            <a:endParaRPr sz="4000">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5"/>
        <p:cNvGrpSpPr/>
        <p:nvPr/>
      </p:nvGrpSpPr>
      <p:grpSpPr>
        <a:xfrm>
          <a:off x="0" y="0"/>
          <a:ext cx="0" cy="0"/>
          <a:chOff x="0" y="0"/>
          <a:chExt cx="0" cy="0"/>
        </a:xfrm>
      </p:grpSpPr>
      <p:sp>
        <p:nvSpPr>
          <p:cNvPr id="1066" name="Google Shape;1066;p10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67" name="Google Shape;1067;p10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Blue</a:t>
            </a:r>
            <a:endParaRPr sz="4000">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1"/>
        <p:cNvGrpSpPr/>
        <p:nvPr/>
      </p:nvGrpSpPr>
      <p:grpSpPr>
        <a:xfrm>
          <a:off x="0" y="0"/>
          <a:ext cx="0" cy="0"/>
          <a:chOff x="0" y="0"/>
          <a:chExt cx="0" cy="0"/>
        </a:xfrm>
      </p:grpSpPr>
      <p:sp>
        <p:nvSpPr>
          <p:cNvPr id="1072" name="Google Shape;1072;p10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73" name="Google Shape;1073;p10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element is used in swimming pools?</a:t>
            </a:r>
            <a:endParaRPr sz="4000">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7"/>
        <p:cNvGrpSpPr/>
        <p:nvPr/>
      </p:nvGrpSpPr>
      <p:grpSpPr>
        <a:xfrm>
          <a:off x="0" y="0"/>
          <a:ext cx="0" cy="0"/>
          <a:chOff x="0" y="0"/>
          <a:chExt cx="0" cy="0"/>
        </a:xfrm>
      </p:grpSpPr>
      <p:sp>
        <p:nvSpPr>
          <p:cNvPr id="1078" name="Google Shape;1078;p10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79" name="Google Shape;1079;p10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Chlorine</a:t>
            </a:r>
            <a:endParaRPr sz="4000">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3"/>
        <p:cNvGrpSpPr/>
        <p:nvPr/>
      </p:nvGrpSpPr>
      <p:grpSpPr>
        <a:xfrm>
          <a:off x="0" y="0"/>
          <a:ext cx="0" cy="0"/>
          <a:chOff x="0" y="0"/>
          <a:chExt cx="0" cy="0"/>
        </a:xfrm>
      </p:grpSpPr>
      <p:sp>
        <p:nvSpPr>
          <p:cNvPr id="1084" name="Google Shape;1084;p10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85" name="Google Shape;1085;p10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epidermis the outer layer of?</a:t>
            </a:r>
            <a:endParaRPr sz="4000">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9"/>
        <p:cNvGrpSpPr/>
        <p:nvPr/>
      </p:nvGrpSpPr>
      <p:grpSpPr>
        <a:xfrm>
          <a:off x="0" y="0"/>
          <a:ext cx="0" cy="0"/>
          <a:chOff x="0" y="0"/>
          <a:chExt cx="0" cy="0"/>
        </a:xfrm>
      </p:grpSpPr>
      <p:sp>
        <p:nvSpPr>
          <p:cNvPr id="1090" name="Google Shape;1090;p10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091" name="Google Shape;1091;p10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Skin</a:t>
            </a:r>
            <a:endParaRPr sz="4000">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5"/>
        <p:cNvGrpSpPr/>
        <p:nvPr/>
      </p:nvGrpSpPr>
      <p:grpSpPr>
        <a:xfrm>
          <a:off x="0" y="0"/>
          <a:ext cx="0" cy="0"/>
          <a:chOff x="0" y="0"/>
          <a:chExt cx="0" cy="0"/>
        </a:xfrm>
      </p:grpSpPr>
      <p:sp>
        <p:nvSpPr>
          <p:cNvPr id="1096" name="Google Shape;1096;p10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97" name="Google Shape;1097;p10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True or false? -2 is an integer.?</a:t>
            </a:r>
            <a:endParaRPr sz="4000">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1"/>
        <p:cNvGrpSpPr/>
        <p:nvPr/>
      </p:nvGrpSpPr>
      <p:grpSpPr>
        <a:xfrm>
          <a:off x="0" y="0"/>
          <a:ext cx="0" cy="0"/>
          <a:chOff x="0" y="0"/>
          <a:chExt cx="0" cy="0"/>
        </a:xfrm>
      </p:grpSpPr>
      <p:sp>
        <p:nvSpPr>
          <p:cNvPr id="1102" name="Google Shape;1102;p10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03" name="Google Shape;1103;p10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True</a:t>
            </a:r>
            <a:endParaRPr sz="4000">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7"/>
        <p:cNvGrpSpPr/>
        <p:nvPr/>
      </p:nvGrpSpPr>
      <p:grpSpPr>
        <a:xfrm>
          <a:off x="0" y="0"/>
          <a:ext cx="0" cy="0"/>
          <a:chOff x="0" y="0"/>
          <a:chExt cx="0" cy="0"/>
        </a:xfrm>
      </p:grpSpPr>
      <p:sp>
        <p:nvSpPr>
          <p:cNvPr id="1108" name="Google Shape;1108;p10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09" name="Google Shape;1109;p10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starting with "s", is a combination of smoke and fog?</a:t>
            </a:r>
            <a:endParaRPr sz="40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8"/>
        <p:cNvGrpSpPr/>
        <p:nvPr/>
      </p:nvGrpSpPr>
      <p:grpSpPr>
        <a:xfrm>
          <a:off x="0" y="0"/>
          <a:ext cx="0" cy="0"/>
          <a:chOff x="0" y="0"/>
          <a:chExt cx="0" cy="0"/>
        </a:xfrm>
      </p:grpSpPr>
      <p:sp>
        <p:nvSpPr>
          <p:cNvPr id="519" name="Google Shape;519;p1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Q9</a:t>
            </a:r>
            <a:endParaRPr sz="4000" b="1">
              <a:solidFill>
                <a:srgbClr val="0092D2"/>
              </a:solidFill>
              <a:latin typeface="Arial"/>
              <a:ea typeface="Arial"/>
              <a:cs typeface="Arial"/>
              <a:sym typeface="Arial"/>
            </a:endParaRPr>
          </a:p>
        </p:txBody>
      </p:sp>
      <p:sp>
        <p:nvSpPr>
          <p:cNvPr id="520" name="Google Shape;520;p1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starting with 's', is the correct name for your backbone?</a:t>
            </a:r>
            <a:endParaRPr sz="400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3"/>
        <p:cNvGrpSpPr/>
        <p:nvPr/>
      </p:nvGrpSpPr>
      <p:grpSpPr>
        <a:xfrm>
          <a:off x="0" y="0"/>
          <a:ext cx="0" cy="0"/>
          <a:chOff x="0" y="0"/>
          <a:chExt cx="0" cy="0"/>
        </a:xfrm>
      </p:grpSpPr>
      <p:sp>
        <p:nvSpPr>
          <p:cNvPr id="1114" name="Google Shape;1114;p10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15" name="Google Shape;1115;p10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Smog</a:t>
            </a:r>
            <a:endParaRPr sz="4000">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9"/>
        <p:cNvGrpSpPr/>
        <p:nvPr/>
      </p:nvGrpSpPr>
      <p:grpSpPr>
        <a:xfrm>
          <a:off x="0" y="0"/>
          <a:ext cx="0" cy="0"/>
          <a:chOff x="0" y="0"/>
          <a:chExt cx="0" cy="0"/>
        </a:xfrm>
      </p:grpSpPr>
      <p:sp>
        <p:nvSpPr>
          <p:cNvPr id="1120" name="Google Shape;1120;p10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21" name="Google Shape;1121;p10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femur is a bone found in the arm. True or false?</a:t>
            </a:r>
            <a:endParaRPr sz="4000">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5"/>
        <p:cNvGrpSpPr/>
        <p:nvPr/>
      </p:nvGrpSpPr>
      <p:grpSpPr>
        <a:xfrm>
          <a:off x="0" y="0"/>
          <a:ext cx="0" cy="0"/>
          <a:chOff x="0" y="0"/>
          <a:chExt cx="0" cy="0"/>
        </a:xfrm>
      </p:grpSpPr>
      <p:sp>
        <p:nvSpPr>
          <p:cNvPr id="1126" name="Google Shape;1126;p11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27" name="Google Shape;1127;p11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False. The upper leg bone</a:t>
            </a:r>
            <a:endParaRPr sz="4000">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1"/>
        <p:cNvGrpSpPr/>
        <p:nvPr/>
      </p:nvGrpSpPr>
      <p:grpSpPr>
        <a:xfrm>
          <a:off x="0" y="0"/>
          <a:ext cx="0" cy="0"/>
          <a:chOff x="0" y="0"/>
          <a:chExt cx="0" cy="0"/>
        </a:xfrm>
      </p:grpSpPr>
      <p:sp>
        <p:nvSpPr>
          <p:cNvPr id="1132" name="Google Shape;1132;p11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33" name="Google Shape;1133;p11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sense is missing from this list? Touch, smell, sight, hearing, _____ ?</a:t>
            </a:r>
            <a:endParaRPr sz="4000">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7"/>
        <p:cNvGrpSpPr/>
        <p:nvPr/>
      </p:nvGrpSpPr>
      <p:grpSpPr>
        <a:xfrm>
          <a:off x="0" y="0"/>
          <a:ext cx="0" cy="0"/>
          <a:chOff x="0" y="0"/>
          <a:chExt cx="0" cy="0"/>
        </a:xfrm>
      </p:grpSpPr>
      <p:sp>
        <p:nvSpPr>
          <p:cNvPr id="1138" name="Google Shape;1138;p11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39" name="Google Shape;1139;p11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Taste</a:t>
            </a:r>
            <a:endParaRPr sz="4000">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3"/>
        <p:cNvGrpSpPr/>
        <p:nvPr/>
      </p:nvGrpSpPr>
      <p:grpSpPr>
        <a:xfrm>
          <a:off x="0" y="0"/>
          <a:ext cx="0" cy="0"/>
          <a:chOff x="0" y="0"/>
          <a:chExt cx="0" cy="0"/>
        </a:xfrm>
      </p:grpSpPr>
      <p:sp>
        <p:nvSpPr>
          <p:cNvPr id="1144" name="Google Shape;1144;p11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45" name="Google Shape;1145;p11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Write one thousand and sixty-three as a digit?</a:t>
            </a:r>
            <a:endParaRPr sz="4000">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9"/>
        <p:cNvGrpSpPr/>
        <p:nvPr/>
      </p:nvGrpSpPr>
      <p:grpSpPr>
        <a:xfrm>
          <a:off x="0" y="0"/>
          <a:ext cx="0" cy="0"/>
          <a:chOff x="0" y="0"/>
          <a:chExt cx="0" cy="0"/>
        </a:xfrm>
      </p:grpSpPr>
      <p:sp>
        <p:nvSpPr>
          <p:cNvPr id="1150" name="Google Shape;1150;p11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51" name="Google Shape;1151;p11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1063</a:t>
            </a:r>
            <a:endParaRPr sz="4000">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5"/>
        <p:cNvGrpSpPr/>
        <p:nvPr/>
      </p:nvGrpSpPr>
      <p:grpSpPr>
        <a:xfrm>
          <a:off x="0" y="0"/>
          <a:ext cx="0" cy="0"/>
          <a:chOff x="0" y="0"/>
          <a:chExt cx="0" cy="0"/>
        </a:xfrm>
      </p:grpSpPr>
      <p:sp>
        <p:nvSpPr>
          <p:cNvPr id="1156" name="Google Shape;1156;p11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157" name="Google Shape;1157;p11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65 - 43 = ?</a:t>
            </a:r>
            <a:endParaRPr sz="4000">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1"/>
        <p:cNvGrpSpPr/>
        <p:nvPr/>
      </p:nvGrpSpPr>
      <p:grpSpPr>
        <a:xfrm>
          <a:off x="0" y="0"/>
          <a:ext cx="0" cy="0"/>
          <a:chOff x="0" y="0"/>
          <a:chExt cx="0" cy="0"/>
        </a:xfrm>
      </p:grpSpPr>
      <p:sp>
        <p:nvSpPr>
          <p:cNvPr id="1162" name="Google Shape;1162;p11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000" b="1">
              <a:solidFill>
                <a:srgbClr val="0092D2"/>
              </a:solidFill>
              <a:latin typeface="Arial"/>
              <a:ea typeface="Arial"/>
              <a:cs typeface="Arial"/>
              <a:sym typeface="Arial"/>
            </a:endParaRPr>
          </a:p>
        </p:txBody>
      </p:sp>
      <p:sp>
        <p:nvSpPr>
          <p:cNvPr id="1163" name="Google Shape;1163;p11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0"/>
              <a:buNone/>
            </a:pPr>
            <a:r>
              <a:rPr lang="en-US" sz="4400"/>
              <a:t>22</a:t>
            </a:r>
            <a:endParaRPr sz="40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4"/>
        <p:cNvGrpSpPr/>
        <p:nvPr/>
      </p:nvGrpSpPr>
      <p:grpSpPr>
        <a:xfrm>
          <a:off x="0" y="0"/>
          <a:ext cx="0" cy="0"/>
          <a:chOff x="0" y="0"/>
          <a:chExt cx="0" cy="0"/>
        </a:xfrm>
      </p:grpSpPr>
      <p:sp>
        <p:nvSpPr>
          <p:cNvPr id="525" name="Google Shape;525;p1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Q10</a:t>
            </a:r>
            <a:endParaRPr sz="4000" b="1">
              <a:solidFill>
                <a:srgbClr val="0092D2"/>
              </a:solidFill>
              <a:latin typeface="Arial"/>
              <a:ea typeface="Arial"/>
              <a:cs typeface="Arial"/>
              <a:sym typeface="Arial"/>
            </a:endParaRPr>
          </a:p>
        </p:txBody>
      </p:sp>
      <p:sp>
        <p:nvSpPr>
          <p:cNvPr id="526" name="Google Shape;526;p1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Peanuts grow underground. True of false?</a:t>
            </a:r>
            <a:endParaRPr sz="4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0"/>
        <p:cNvGrpSpPr/>
        <p:nvPr/>
      </p:nvGrpSpPr>
      <p:grpSpPr>
        <a:xfrm>
          <a:off x="0" y="0"/>
          <a:ext cx="0" cy="0"/>
          <a:chOff x="0" y="0"/>
          <a:chExt cx="0" cy="0"/>
        </a:xfrm>
      </p:grpSpPr>
      <p:sp>
        <p:nvSpPr>
          <p:cNvPr id="531" name="Google Shape;531;p13"/>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7200"/>
              <a:buFont typeface="Arial"/>
              <a:buNone/>
            </a:pPr>
            <a:r>
              <a:rPr lang="en-US" sz="7200" b="1">
                <a:solidFill>
                  <a:schemeClr val="lt1"/>
                </a:solidFill>
                <a:latin typeface="Arial"/>
                <a:ea typeface="Arial"/>
                <a:cs typeface="Arial"/>
                <a:sym typeface="Arial"/>
              </a:rPr>
              <a:t>ANSWERS</a:t>
            </a:r>
            <a:endParaRPr sz="7200" b="1">
              <a:solidFill>
                <a:schemeClr val="lt1"/>
              </a:solidFill>
              <a:latin typeface="Arial"/>
              <a:ea typeface="Arial"/>
              <a:cs typeface="Arial"/>
              <a:sym typeface="Arial"/>
            </a:endParaRPr>
          </a:p>
        </p:txBody>
      </p:sp>
      <p:sp>
        <p:nvSpPr>
          <p:cNvPr id="532" name="Google Shape;532;p1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1</a:t>
            </a:r>
            <a:br>
              <a:rPr lang="en-US" sz="6000" b="1"/>
            </a:br>
            <a:r>
              <a:rPr lang="en-US" sz="6000" b="1"/>
              <a:t/>
            </a:r>
            <a:br>
              <a:rPr lang="en-US" sz="6000" b="1"/>
            </a:br>
            <a:r>
              <a:rPr lang="en-US" sz="6000" b="1"/>
              <a:t>Primary Section</a:t>
            </a:r>
            <a:br>
              <a:rPr lang="en-US" sz="6000" b="1"/>
            </a:br>
            <a:r>
              <a:rPr lang="en-US" sz="6000" b="1"/>
              <a:t>Years 5-6</a:t>
            </a: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6"/>
        <p:cNvGrpSpPr/>
        <p:nvPr/>
      </p:nvGrpSpPr>
      <p:grpSpPr>
        <a:xfrm>
          <a:off x="0" y="0"/>
          <a:ext cx="0" cy="0"/>
          <a:chOff x="0" y="0"/>
          <a:chExt cx="0" cy="0"/>
        </a:xfrm>
      </p:grpSpPr>
      <p:sp>
        <p:nvSpPr>
          <p:cNvPr id="537" name="Google Shape;537;p1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a:t>
            </a:r>
            <a:br>
              <a:rPr lang="en-US" sz="4000" b="1" cap="none"/>
            </a:br>
            <a:r>
              <a:rPr lang="en-US" sz="4000" b="1" cap="none"/>
              <a:t>ON WHICH POPULAR WEBSITE DO USERS SEND TWEETS?</a:t>
            </a:r>
            <a:endParaRPr/>
          </a:p>
        </p:txBody>
      </p:sp>
      <p:sp>
        <p:nvSpPr>
          <p:cNvPr id="538" name="Google Shape;538;p1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TWITTER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sp>
        <p:nvSpPr>
          <p:cNvPr id="543" name="Google Shape;543;p1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a:t>
            </a:r>
            <a:br>
              <a:rPr lang="en-US" sz="4000" b="1" cap="none"/>
            </a:br>
            <a:r>
              <a:rPr lang="en-US" sz="4000" b="1" cap="none"/>
              <a:t>WHAT INDUSTRY ARE HENRY FORD AND KARL BENZ ASSOCIATED WITH?</a:t>
            </a:r>
            <a:endParaRPr/>
          </a:p>
        </p:txBody>
      </p:sp>
      <p:sp>
        <p:nvSpPr>
          <p:cNvPr id="544" name="Google Shape;544;p1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CARS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8"/>
        <p:cNvGrpSpPr/>
        <p:nvPr/>
      </p:nvGrpSpPr>
      <p:grpSpPr>
        <a:xfrm>
          <a:off x="0" y="0"/>
          <a:ext cx="0" cy="0"/>
          <a:chOff x="0" y="0"/>
          <a:chExt cx="0" cy="0"/>
        </a:xfrm>
      </p:grpSpPr>
      <p:sp>
        <p:nvSpPr>
          <p:cNvPr id="549" name="Google Shape;549;p1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a:t>
            </a:r>
            <a:br>
              <a:rPr lang="en-US" sz="4000" b="1" cap="none"/>
            </a:br>
            <a:r>
              <a:rPr lang="en-US" sz="4000" b="1" cap="none"/>
              <a:t>GREEN, LEATHERBACK AND LOGGERHEAD ARE TYPES OF: (A) DOG  (B) CROCODILE  (C) TURTLE?</a:t>
            </a:r>
            <a:endParaRPr/>
          </a:p>
        </p:txBody>
      </p:sp>
      <p:sp>
        <p:nvSpPr>
          <p:cNvPr id="550" name="Google Shape;550;p1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(C) TURTLE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4"/>
        <p:cNvGrpSpPr/>
        <p:nvPr/>
      </p:nvGrpSpPr>
      <p:grpSpPr>
        <a:xfrm>
          <a:off x="0" y="0"/>
          <a:ext cx="0" cy="0"/>
          <a:chOff x="0" y="0"/>
          <a:chExt cx="0" cy="0"/>
        </a:xfrm>
      </p:grpSpPr>
      <p:sp>
        <p:nvSpPr>
          <p:cNvPr id="555" name="Google Shape;555;p1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Q4:</a:t>
            </a:r>
            <a:br>
              <a:rPr lang="en-US" sz="4000" b="1" cap="none"/>
            </a:br>
            <a:r>
              <a:rPr lang="en-US" sz="4000" b="1" cap="none"/>
              <a:t>TRICEPS AND BICEPS ARE TYPES OF WHAT?</a:t>
            </a:r>
            <a:endParaRPr/>
          </a:p>
        </p:txBody>
      </p:sp>
      <p:sp>
        <p:nvSpPr>
          <p:cNvPr id="556" name="Google Shape;556;p1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MUSCLE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0"/>
        <p:cNvGrpSpPr/>
        <p:nvPr/>
      </p:nvGrpSpPr>
      <p:grpSpPr>
        <a:xfrm>
          <a:off x="0" y="0"/>
          <a:ext cx="0" cy="0"/>
          <a:chOff x="0" y="0"/>
          <a:chExt cx="0" cy="0"/>
        </a:xfrm>
      </p:grpSpPr>
      <p:sp>
        <p:nvSpPr>
          <p:cNvPr id="561" name="Google Shape;561;p18"/>
          <p:cNvSpPr txBox="1">
            <a:spLocks noGrp="1"/>
          </p:cNvSpPr>
          <p:nvPr>
            <p:ph type="title"/>
          </p:nvPr>
        </p:nvSpPr>
        <p:spPr>
          <a:xfrm>
            <a:off x="686975" y="421750"/>
            <a:ext cx="4684500" cy="226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Q5:</a:t>
            </a:r>
            <a:br>
              <a:rPr lang="en-US" sz="4000" b="1" cap="none"/>
            </a:br>
            <a:r>
              <a:rPr lang="en-US" sz="4000" b="1" cap="none"/>
              <a:t>WHO IS THIS INTERNATIONALLY FAMOUS SCIENTIST?</a:t>
            </a:r>
            <a:endParaRPr/>
          </a:p>
        </p:txBody>
      </p:sp>
      <p:sp>
        <p:nvSpPr>
          <p:cNvPr id="562" name="Google Shape;562;p1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SIR DAVID ATTENBOROUGH</a:t>
            </a:r>
            <a:endParaRPr sz="1400" b="0" i="0" u="none" strike="noStrike" cap="none">
              <a:solidFill>
                <a:srgbClr val="000000"/>
              </a:solidFill>
              <a:latin typeface="Arial"/>
              <a:ea typeface="Arial"/>
              <a:cs typeface="Arial"/>
              <a:sym typeface="Arial"/>
            </a:endParaRPr>
          </a:p>
        </p:txBody>
      </p:sp>
      <p:pic>
        <p:nvPicPr>
          <p:cNvPr id="563" name="Google Shape;563;p18" descr="Image result for photo of david attenborough"/>
          <p:cNvPicPr preferRelativeResize="0"/>
          <p:nvPr/>
        </p:nvPicPr>
        <p:blipFill rotWithShape="1">
          <a:blip r:embed="rId4">
            <a:alphaModFix/>
          </a:blip>
          <a:srcRect/>
          <a:stretch/>
        </p:blipFill>
        <p:spPr>
          <a:xfrm>
            <a:off x="5371475" y="421750"/>
            <a:ext cx="4276272" cy="3007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7"/>
        <p:cNvGrpSpPr/>
        <p:nvPr/>
      </p:nvGrpSpPr>
      <p:grpSpPr>
        <a:xfrm>
          <a:off x="0" y="0"/>
          <a:ext cx="0" cy="0"/>
          <a:chOff x="0" y="0"/>
          <a:chExt cx="0" cy="0"/>
        </a:xfrm>
      </p:grpSpPr>
      <p:sp>
        <p:nvSpPr>
          <p:cNvPr id="568" name="Google Shape;568;p1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Q6:</a:t>
            </a:r>
            <a:br>
              <a:rPr lang="en-US" sz="4000" b="1" cap="none"/>
            </a:br>
            <a:r>
              <a:rPr lang="en-US" sz="4000" b="1" cap="none"/>
              <a:t>WHAT IS THE OUTER MOST COLOUR IN A RAINBOW?</a:t>
            </a:r>
            <a:endParaRPr/>
          </a:p>
        </p:txBody>
      </p:sp>
      <p:sp>
        <p:nvSpPr>
          <p:cNvPr id="569" name="Google Shape;569;p1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RED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
        <p:nvSpPr>
          <p:cNvPr id="464" name="Google Shape;464;p2"/>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Arial"/>
              <a:buNone/>
            </a:pPr>
            <a:r>
              <a:rPr lang="en-US" sz="8000" b="1">
                <a:solidFill>
                  <a:schemeClr val="lt1"/>
                </a:solidFill>
                <a:latin typeface="Arial"/>
                <a:ea typeface="Arial"/>
                <a:cs typeface="Arial"/>
                <a:sym typeface="Arial"/>
              </a:rPr>
              <a:t>QUESTIONS</a:t>
            </a:r>
            <a:endParaRPr sz="8000" b="1">
              <a:solidFill>
                <a:schemeClr val="lt1"/>
              </a:solidFill>
              <a:latin typeface="Arial"/>
              <a:ea typeface="Arial"/>
              <a:cs typeface="Arial"/>
              <a:sym typeface="Arial"/>
            </a:endParaRPr>
          </a:p>
        </p:txBody>
      </p:sp>
      <p:sp>
        <p:nvSpPr>
          <p:cNvPr id="465" name="Google Shape;465;p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1</a:t>
            </a:r>
            <a:br>
              <a:rPr lang="en-US" sz="6000" b="1"/>
            </a:br>
            <a:r>
              <a:rPr lang="en-US" sz="6000" b="1"/>
              <a:t/>
            </a:r>
            <a:br>
              <a:rPr lang="en-US" sz="6000" b="1"/>
            </a:br>
            <a:r>
              <a:rPr lang="en-US" sz="6000" b="1"/>
              <a:t>Primary Section</a:t>
            </a:r>
            <a:br>
              <a:rPr lang="en-US" sz="6000" b="1"/>
            </a:br>
            <a:r>
              <a:rPr lang="en-US" sz="6000" b="1"/>
              <a:t>Years 5-6</a:t>
            </a:r>
            <a:endParaRPr sz="6000">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3"/>
        <p:cNvGrpSpPr/>
        <p:nvPr/>
      </p:nvGrpSpPr>
      <p:grpSpPr>
        <a:xfrm>
          <a:off x="0" y="0"/>
          <a:ext cx="0" cy="0"/>
          <a:chOff x="0" y="0"/>
          <a:chExt cx="0" cy="0"/>
        </a:xfrm>
      </p:grpSpPr>
      <p:sp>
        <p:nvSpPr>
          <p:cNvPr id="574" name="Google Shape;574;p2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Q7:</a:t>
            </a:r>
            <a:br>
              <a:rPr lang="en-US" sz="4000" b="1" cap="none"/>
            </a:br>
            <a:r>
              <a:rPr lang="en-US" sz="4000" b="1" cap="none"/>
              <a:t>LUCY HAS $10. SHE SPENDS $4.80 AT THE SHOPS. HOW MUCH DOES SHE HAVE LEFT?</a:t>
            </a:r>
            <a:endParaRPr/>
          </a:p>
        </p:txBody>
      </p:sp>
      <p:sp>
        <p:nvSpPr>
          <p:cNvPr id="575" name="Google Shape;575;p2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$5.20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9"/>
        <p:cNvGrpSpPr/>
        <p:nvPr/>
      </p:nvGrpSpPr>
      <p:grpSpPr>
        <a:xfrm>
          <a:off x="0" y="0"/>
          <a:ext cx="0" cy="0"/>
          <a:chOff x="0" y="0"/>
          <a:chExt cx="0" cy="0"/>
        </a:xfrm>
      </p:grpSpPr>
      <p:sp>
        <p:nvSpPr>
          <p:cNvPr id="580" name="Google Shape;580;p2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Q8:</a:t>
            </a:r>
            <a:br>
              <a:rPr lang="en-US" sz="4000" b="1" cap="none"/>
            </a:br>
            <a:r>
              <a:rPr lang="en-US" sz="4000" b="1" cap="none"/>
              <a:t>WHICH COMPANY, STARTING WITH 'B', MAKES JET AIRCRAFT SUCH AS 747 AND 737?</a:t>
            </a:r>
            <a:endParaRPr/>
          </a:p>
        </p:txBody>
      </p:sp>
      <p:sp>
        <p:nvSpPr>
          <p:cNvPr id="581" name="Google Shape;581;p2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BOEING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5"/>
        <p:cNvGrpSpPr/>
        <p:nvPr/>
      </p:nvGrpSpPr>
      <p:grpSpPr>
        <a:xfrm>
          <a:off x="0" y="0"/>
          <a:ext cx="0" cy="0"/>
          <a:chOff x="0" y="0"/>
          <a:chExt cx="0" cy="0"/>
        </a:xfrm>
      </p:grpSpPr>
      <p:sp>
        <p:nvSpPr>
          <p:cNvPr id="586" name="Google Shape;586;p2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Q9:</a:t>
            </a:r>
            <a:br>
              <a:rPr lang="en-US" sz="4000" b="1" cap="none"/>
            </a:br>
            <a:r>
              <a:rPr lang="en-US" sz="4000" b="1" cap="none"/>
              <a:t>WHAT, STARTING WITH 'S', IS THE CORRECT NAME FOR YOUR BACKBONE?</a:t>
            </a:r>
            <a:endParaRPr/>
          </a:p>
        </p:txBody>
      </p:sp>
      <p:sp>
        <p:nvSpPr>
          <p:cNvPr id="587" name="Google Shape;587;p2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SPINE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1"/>
        <p:cNvGrpSpPr/>
        <p:nvPr/>
      </p:nvGrpSpPr>
      <p:grpSpPr>
        <a:xfrm>
          <a:off x="0" y="0"/>
          <a:ext cx="0" cy="0"/>
          <a:chOff x="0" y="0"/>
          <a:chExt cx="0" cy="0"/>
        </a:xfrm>
      </p:grpSpPr>
      <p:sp>
        <p:nvSpPr>
          <p:cNvPr id="592" name="Google Shape;592;p2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Q10:</a:t>
            </a:r>
            <a:br>
              <a:rPr lang="en-US" sz="4000" b="1" cap="none"/>
            </a:br>
            <a:r>
              <a:rPr lang="en-US" sz="4000" b="1" cap="none"/>
              <a:t>PEANUTS GROW UNDERGROUND. TRUE OF FALSE?</a:t>
            </a:r>
            <a:endParaRPr/>
          </a:p>
        </p:txBody>
      </p:sp>
      <p:sp>
        <p:nvSpPr>
          <p:cNvPr id="593" name="Google Shape;593;p2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TRUE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7"/>
        <p:cNvGrpSpPr/>
        <p:nvPr/>
      </p:nvGrpSpPr>
      <p:grpSpPr>
        <a:xfrm>
          <a:off x="0" y="0"/>
          <a:ext cx="0" cy="0"/>
          <a:chOff x="0" y="0"/>
          <a:chExt cx="0" cy="0"/>
        </a:xfrm>
      </p:grpSpPr>
      <p:sp>
        <p:nvSpPr>
          <p:cNvPr id="598" name="Google Shape;598;p24"/>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a:t>
            </a:r>
            <a:r>
              <a:rPr lang="en-US" sz="8000" b="1">
                <a:solidFill>
                  <a:schemeClr val="lt1"/>
                </a:solidFill>
              </a:rPr>
              <a:t>QUESTIONS</a:t>
            </a:r>
            <a:endParaRPr sz="8000" b="1">
              <a:solidFill>
                <a:schemeClr val="lt1"/>
              </a:solidFill>
              <a:latin typeface="Arial"/>
              <a:ea typeface="Arial"/>
              <a:cs typeface="Arial"/>
              <a:sym typeface="Arial"/>
            </a:endParaRPr>
          </a:p>
        </p:txBody>
      </p:sp>
      <p:sp>
        <p:nvSpPr>
          <p:cNvPr id="599" name="Google Shape;599;p2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2</a:t>
            </a:r>
            <a:br>
              <a:rPr lang="en-US" sz="6000" b="1"/>
            </a:br>
            <a:r>
              <a:rPr lang="en-US" sz="6000" b="1"/>
              <a:t/>
            </a:r>
            <a:br>
              <a:rPr lang="en-US" sz="6000" b="1"/>
            </a:br>
            <a:r>
              <a:rPr lang="en-US" sz="6000" b="1"/>
              <a:t>Primary Section</a:t>
            </a:r>
            <a:br>
              <a:rPr lang="en-US" sz="6000" b="1"/>
            </a:br>
            <a:r>
              <a:rPr lang="en-US" sz="6000" b="1"/>
              <a:t>Years 5-6</a:t>
            </a:r>
            <a:endParaRPr sz="6000">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3"/>
        <p:cNvGrpSpPr/>
        <p:nvPr/>
      </p:nvGrpSpPr>
      <p:grpSpPr>
        <a:xfrm>
          <a:off x="0" y="0"/>
          <a:ext cx="0" cy="0"/>
          <a:chOff x="0" y="0"/>
          <a:chExt cx="0" cy="0"/>
        </a:xfrm>
      </p:grpSpPr>
      <p:sp>
        <p:nvSpPr>
          <p:cNvPr id="604" name="Google Shape;604;p2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Q11</a:t>
            </a:r>
            <a:endParaRPr sz="4000" b="1">
              <a:solidFill>
                <a:srgbClr val="0092D2"/>
              </a:solidFill>
              <a:latin typeface="Arial"/>
              <a:ea typeface="Arial"/>
              <a:cs typeface="Arial"/>
              <a:sym typeface="Arial"/>
            </a:endParaRPr>
          </a:p>
        </p:txBody>
      </p:sp>
      <p:sp>
        <p:nvSpPr>
          <p:cNvPr id="605" name="Google Shape;605;p2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Sweat helps us to: (a) warm up  (b) cool down?</a:t>
            </a:r>
            <a:endParaRPr sz="40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9"/>
        <p:cNvGrpSpPr/>
        <p:nvPr/>
      </p:nvGrpSpPr>
      <p:grpSpPr>
        <a:xfrm>
          <a:off x="0" y="0"/>
          <a:ext cx="0" cy="0"/>
          <a:chOff x="0" y="0"/>
          <a:chExt cx="0" cy="0"/>
        </a:xfrm>
      </p:grpSpPr>
      <p:sp>
        <p:nvSpPr>
          <p:cNvPr id="610" name="Google Shape;610;p2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Q12</a:t>
            </a:r>
            <a:endParaRPr sz="4000" b="1">
              <a:solidFill>
                <a:srgbClr val="0092D2"/>
              </a:solidFill>
              <a:latin typeface="Arial"/>
              <a:ea typeface="Arial"/>
              <a:cs typeface="Arial"/>
              <a:sym typeface="Arial"/>
            </a:endParaRPr>
          </a:p>
        </p:txBody>
      </p:sp>
      <p:sp>
        <p:nvSpPr>
          <p:cNvPr id="611" name="Google Shape;611;p2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Alice has 63 test-tubes. She has 3 times as many as Taika. How many test-tubes does Taika have?</a:t>
            </a:r>
            <a:endParaRPr sz="40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5"/>
        <p:cNvGrpSpPr/>
        <p:nvPr/>
      </p:nvGrpSpPr>
      <p:grpSpPr>
        <a:xfrm>
          <a:off x="0" y="0"/>
          <a:ext cx="0" cy="0"/>
          <a:chOff x="0" y="0"/>
          <a:chExt cx="0" cy="0"/>
        </a:xfrm>
      </p:grpSpPr>
      <p:sp>
        <p:nvSpPr>
          <p:cNvPr id="616" name="Google Shape;616;p2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Q13</a:t>
            </a:r>
            <a:endParaRPr sz="4000" b="1">
              <a:solidFill>
                <a:srgbClr val="0092D2"/>
              </a:solidFill>
              <a:latin typeface="Arial"/>
              <a:ea typeface="Arial"/>
              <a:cs typeface="Arial"/>
              <a:sym typeface="Arial"/>
            </a:endParaRPr>
          </a:p>
        </p:txBody>
      </p:sp>
      <p:sp>
        <p:nvSpPr>
          <p:cNvPr id="617" name="Google Shape;617;p2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was the name of the first manned spacecraft to land on the moon?</a:t>
            </a:r>
            <a:endParaRPr sz="40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1"/>
        <p:cNvGrpSpPr/>
        <p:nvPr/>
      </p:nvGrpSpPr>
      <p:grpSpPr>
        <a:xfrm>
          <a:off x="0" y="0"/>
          <a:ext cx="0" cy="0"/>
          <a:chOff x="0" y="0"/>
          <a:chExt cx="0" cy="0"/>
        </a:xfrm>
      </p:grpSpPr>
      <p:sp>
        <p:nvSpPr>
          <p:cNvPr id="622" name="Google Shape;622;p2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Q14</a:t>
            </a:r>
            <a:endParaRPr sz="4000" b="1">
              <a:solidFill>
                <a:srgbClr val="0092D2"/>
              </a:solidFill>
              <a:latin typeface="Arial"/>
              <a:ea typeface="Arial"/>
              <a:cs typeface="Arial"/>
              <a:sym typeface="Arial"/>
            </a:endParaRPr>
          </a:p>
        </p:txBody>
      </p:sp>
      <p:sp>
        <p:nvSpPr>
          <p:cNvPr id="623" name="Google Shape;623;p2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How many items make up a "trio"?</a:t>
            </a:r>
            <a:endParaRPr sz="40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7"/>
        <p:cNvGrpSpPr/>
        <p:nvPr/>
      </p:nvGrpSpPr>
      <p:grpSpPr>
        <a:xfrm>
          <a:off x="0" y="0"/>
          <a:ext cx="0" cy="0"/>
          <a:chOff x="0" y="0"/>
          <a:chExt cx="0" cy="0"/>
        </a:xfrm>
      </p:grpSpPr>
      <p:sp>
        <p:nvSpPr>
          <p:cNvPr id="628" name="Google Shape;628;p2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Q15</a:t>
            </a:r>
            <a:endParaRPr sz="4000" b="1">
              <a:solidFill>
                <a:srgbClr val="0092D2"/>
              </a:solidFill>
              <a:latin typeface="Arial"/>
              <a:ea typeface="Arial"/>
              <a:cs typeface="Arial"/>
              <a:sym typeface="Arial"/>
            </a:endParaRPr>
          </a:p>
        </p:txBody>
      </p:sp>
      <p:sp>
        <p:nvSpPr>
          <p:cNvPr id="629" name="Google Shape;629;p2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 wombat is a marsupial native to which country?</a:t>
            </a:r>
            <a:endParaRPr sz="4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9"/>
        <p:cNvGrpSpPr/>
        <p:nvPr/>
      </p:nvGrpSpPr>
      <p:grpSpPr>
        <a:xfrm>
          <a:off x="0" y="0"/>
          <a:ext cx="0" cy="0"/>
          <a:chOff x="0" y="0"/>
          <a:chExt cx="0" cy="0"/>
        </a:xfrm>
      </p:grpSpPr>
      <p:sp>
        <p:nvSpPr>
          <p:cNvPr id="470" name="Google Shape;470;p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a:t>
            </a:r>
            <a:endParaRPr sz="4000" b="1">
              <a:solidFill>
                <a:srgbClr val="0092D2"/>
              </a:solidFill>
              <a:latin typeface="Arial"/>
              <a:ea typeface="Arial"/>
              <a:cs typeface="Arial"/>
              <a:sym typeface="Arial"/>
            </a:endParaRPr>
          </a:p>
        </p:txBody>
      </p:sp>
      <p:sp>
        <p:nvSpPr>
          <p:cNvPr id="471" name="Google Shape;471;p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On which popular website do users send tweets?</a:t>
            </a:r>
            <a:endParaRPr sz="40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3"/>
        <p:cNvGrpSpPr/>
        <p:nvPr/>
      </p:nvGrpSpPr>
      <p:grpSpPr>
        <a:xfrm>
          <a:off x="0" y="0"/>
          <a:ext cx="0" cy="0"/>
          <a:chOff x="0" y="0"/>
          <a:chExt cx="0" cy="0"/>
        </a:xfrm>
      </p:grpSpPr>
      <p:sp>
        <p:nvSpPr>
          <p:cNvPr id="634" name="Google Shape;634;p3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Q16</a:t>
            </a:r>
            <a:endParaRPr sz="4000" b="1">
              <a:solidFill>
                <a:srgbClr val="0092D2"/>
              </a:solidFill>
              <a:latin typeface="Arial"/>
              <a:ea typeface="Arial"/>
              <a:cs typeface="Arial"/>
              <a:sym typeface="Arial"/>
            </a:endParaRPr>
          </a:p>
        </p:txBody>
      </p:sp>
      <p:sp>
        <p:nvSpPr>
          <p:cNvPr id="635" name="Google Shape;635;p3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 molar is a type of what?</a:t>
            </a:r>
            <a:endParaRPr sz="40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9"/>
        <p:cNvGrpSpPr/>
        <p:nvPr/>
      </p:nvGrpSpPr>
      <p:grpSpPr>
        <a:xfrm>
          <a:off x="0" y="0"/>
          <a:ext cx="0" cy="0"/>
          <a:chOff x="0" y="0"/>
          <a:chExt cx="0" cy="0"/>
        </a:xfrm>
      </p:grpSpPr>
      <p:sp>
        <p:nvSpPr>
          <p:cNvPr id="640" name="Google Shape;640;p3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Q17</a:t>
            </a:r>
            <a:endParaRPr sz="4000" b="1">
              <a:solidFill>
                <a:srgbClr val="0092D2"/>
              </a:solidFill>
              <a:latin typeface="Arial"/>
              <a:ea typeface="Arial"/>
              <a:cs typeface="Arial"/>
              <a:sym typeface="Arial"/>
            </a:endParaRPr>
          </a:p>
        </p:txBody>
      </p:sp>
      <p:sp>
        <p:nvSpPr>
          <p:cNvPr id="641" name="Google Shape;641;p3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How many legs does an adult insect have?</a:t>
            </a:r>
            <a:endParaRPr sz="40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5"/>
        <p:cNvGrpSpPr/>
        <p:nvPr/>
      </p:nvGrpSpPr>
      <p:grpSpPr>
        <a:xfrm>
          <a:off x="0" y="0"/>
          <a:ext cx="0" cy="0"/>
          <a:chOff x="0" y="0"/>
          <a:chExt cx="0" cy="0"/>
        </a:xfrm>
      </p:grpSpPr>
      <p:sp>
        <p:nvSpPr>
          <p:cNvPr id="646" name="Google Shape;646;p3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Q18</a:t>
            </a:r>
            <a:endParaRPr sz="4000" b="1">
              <a:solidFill>
                <a:srgbClr val="0092D2"/>
              </a:solidFill>
              <a:latin typeface="Arial"/>
              <a:ea typeface="Arial"/>
              <a:cs typeface="Arial"/>
              <a:sym typeface="Arial"/>
            </a:endParaRPr>
          </a:p>
        </p:txBody>
      </p:sp>
      <p:sp>
        <p:nvSpPr>
          <p:cNvPr id="647" name="Google Shape;647;p3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a car what does the odometer measure?</a:t>
            </a:r>
            <a:endParaRPr sz="40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1"/>
        <p:cNvGrpSpPr/>
        <p:nvPr/>
      </p:nvGrpSpPr>
      <p:grpSpPr>
        <a:xfrm>
          <a:off x="0" y="0"/>
          <a:ext cx="0" cy="0"/>
          <a:chOff x="0" y="0"/>
          <a:chExt cx="0" cy="0"/>
        </a:xfrm>
      </p:grpSpPr>
      <p:sp>
        <p:nvSpPr>
          <p:cNvPr id="652" name="Google Shape;652;p3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Q19</a:t>
            </a:r>
            <a:endParaRPr sz="4000" b="1">
              <a:solidFill>
                <a:srgbClr val="0092D2"/>
              </a:solidFill>
              <a:latin typeface="Arial"/>
              <a:ea typeface="Arial"/>
              <a:cs typeface="Arial"/>
              <a:sym typeface="Arial"/>
            </a:endParaRPr>
          </a:p>
        </p:txBody>
      </p:sp>
      <p:sp>
        <p:nvSpPr>
          <p:cNvPr id="653" name="Google Shape;653;p3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direction does a compass always point to?</a:t>
            </a:r>
            <a:endParaRPr sz="40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7"/>
        <p:cNvGrpSpPr/>
        <p:nvPr/>
      </p:nvGrpSpPr>
      <p:grpSpPr>
        <a:xfrm>
          <a:off x="0" y="0"/>
          <a:ext cx="0" cy="0"/>
          <a:chOff x="0" y="0"/>
          <a:chExt cx="0" cy="0"/>
        </a:xfrm>
      </p:grpSpPr>
      <p:sp>
        <p:nvSpPr>
          <p:cNvPr id="658" name="Google Shape;658;p3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Q20</a:t>
            </a:r>
            <a:endParaRPr sz="4000" b="1">
              <a:solidFill>
                <a:srgbClr val="0092D2"/>
              </a:solidFill>
              <a:latin typeface="Arial"/>
              <a:ea typeface="Arial"/>
              <a:cs typeface="Arial"/>
              <a:sym typeface="Arial"/>
            </a:endParaRPr>
          </a:p>
        </p:txBody>
      </p:sp>
      <p:sp>
        <p:nvSpPr>
          <p:cNvPr id="659" name="Google Shape;659;p3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substance do most octopuses squirt when they are attacked?</a:t>
            </a:r>
            <a:endParaRPr sz="40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sp>
        <p:nvSpPr>
          <p:cNvPr id="664" name="Google Shape;664;p35"/>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665" name="Google Shape;665;p3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2</a:t>
            </a:r>
            <a:br>
              <a:rPr lang="en-US" sz="6000" b="1"/>
            </a:br>
            <a:r>
              <a:rPr lang="en-US" sz="6000" b="1"/>
              <a:t/>
            </a:r>
            <a:br>
              <a:rPr lang="en-US" sz="6000" b="1"/>
            </a:br>
            <a:r>
              <a:rPr lang="en-US" sz="6000" b="1"/>
              <a:t>Primary Section</a:t>
            </a:r>
            <a:br>
              <a:rPr lang="en-US" sz="6000" b="1"/>
            </a:br>
            <a:r>
              <a:rPr lang="en-US" sz="6000" b="1"/>
              <a:t>Years 5-6</a:t>
            </a: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9"/>
        <p:cNvGrpSpPr/>
        <p:nvPr/>
      </p:nvGrpSpPr>
      <p:grpSpPr>
        <a:xfrm>
          <a:off x="0" y="0"/>
          <a:ext cx="0" cy="0"/>
          <a:chOff x="0" y="0"/>
          <a:chExt cx="0" cy="0"/>
        </a:xfrm>
      </p:grpSpPr>
      <p:sp>
        <p:nvSpPr>
          <p:cNvPr id="670" name="Google Shape;670;p3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Q11:</a:t>
            </a:r>
            <a:br>
              <a:rPr lang="en-US" sz="4000" b="1" cap="none"/>
            </a:br>
            <a:r>
              <a:rPr lang="en-US" sz="4000" b="1" cap="none"/>
              <a:t>SWEAT HELPS US TO: (A) WARM UP  (B) COOL DOWN?</a:t>
            </a:r>
            <a:endParaRPr/>
          </a:p>
        </p:txBody>
      </p:sp>
      <p:sp>
        <p:nvSpPr>
          <p:cNvPr id="671" name="Google Shape;671;p3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(B) COOL DOWN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5"/>
        <p:cNvGrpSpPr/>
        <p:nvPr/>
      </p:nvGrpSpPr>
      <p:grpSpPr>
        <a:xfrm>
          <a:off x="0" y="0"/>
          <a:ext cx="0" cy="0"/>
          <a:chOff x="0" y="0"/>
          <a:chExt cx="0" cy="0"/>
        </a:xfrm>
      </p:grpSpPr>
      <p:sp>
        <p:nvSpPr>
          <p:cNvPr id="676" name="Google Shape;676;p3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Q12:</a:t>
            </a:r>
            <a:br>
              <a:rPr lang="en-US" sz="4000" b="1" cap="none"/>
            </a:br>
            <a:r>
              <a:rPr lang="en-US" sz="4000" b="1" cap="none"/>
              <a:t>ALICE HAS 63 TEST-TUBES. SHE HAS 3 TIMES AS MANY AS TAIKA. HOW MANY TEST-TUBES DOES TAIKA HAVE?</a:t>
            </a:r>
            <a:endParaRPr/>
          </a:p>
        </p:txBody>
      </p:sp>
      <p:sp>
        <p:nvSpPr>
          <p:cNvPr id="677" name="Google Shape;677;p3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1"/>
        <p:cNvGrpSpPr/>
        <p:nvPr/>
      </p:nvGrpSpPr>
      <p:grpSpPr>
        <a:xfrm>
          <a:off x="0" y="0"/>
          <a:ext cx="0" cy="0"/>
          <a:chOff x="0" y="0"/>
          <a:chExt cx="0" cy="0"/>
        </a:xfrm>
      </p:grpSpPr>
      <p:sp>
        <p:nvSpPr>
          <p:cNvPr id="682" name="Google Shape;682;p3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Q13:</a:t>
            </a:r>
            <a:br>
              <a:rPr lang="en-US" sz="4000" b="1" cap="none"/>
            </a:br>
            <a:r>
              <a:rPr lang="en-US" sz="4000" b="1" cap="none"/>
              <a:t>WHAT WAS THE NAME OF THE FIRST MANNED SPACECRAFT TO LAND ON THE MOON?</a:t>
            </a:r>
            <a:endParaRPr/>
          </a:p>
        </p:txBody>
      </p:sp>
      <p:sp>
        <p:nvSpPr>
          <p:cNvPr id="683" name="Google Shape;683;p3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APOLLO 11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7"/>
        <p:cNvGrpSpPr/>
        <p:nvPr/>
      </p:nvGrpSpPr>
      <p:grpSpPr>
        <a:xfrm>
          <a:off x="0" y="0"/>
          <a:ext cx="0" cy="0"/>
          <a:chOff x="0" y="0"/>
          <a:chExt cx="0" cy="0"/>
        </a:xfrm>
      </p:grpSpPr>
      <p:sp>
        <p:nvSpPr>
          <p:cNvPr id="688" name="Google Shape;688;p3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Q14:</a:t>
            </a:r>
            <a:br>
              <a:rPr lang="en-US" sz="4000" b="1" cap="none"/>
            </a:br>
            <a:r>
              <a:rPr lang="en-US" sz="4000" b="1" cap="none"/>
              <a:t>HOW MANY ITEMS MAKE UP A "TRIO"?</a:t>
            </a:r>
            <a:endParaRPr/>
          </a:p>
        </p:txBody>
      </p:sp>
      <p:sp>
        <p:nvSpPr>
          <p:cNvPr id="689" name="Google Shape;689;p3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5"/>
        <p:cNvGrpSpPr/>
        <p:nvPr/>
      </p:nvGrpSpPr>
      <p:grpSpPr>
        <a:xfrm>
          <a:off x="0" y="0"/>
          <a:ext cx="0" cy="0"/>
          <a:chOff x="0" y="0"/>
          <a:chExt cx="0" cy="0"/>
        </a:xfrm>
      </p:grpSpPr>
      <p:sp>
        <p:nvSpPr>
          <p:cNvPr id="476" name="Google Shape;476;p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a:t>
            </a:r>
            <a:endParaRPr sz="4000" b="1">
              <a:solidFill>
                <a:srgbClr val="0092D2"/>
              </a:solidFill>
              <a:latin typeface="Arial"/>
              <a:ea typeface="Arial"/>
              <a:cs typeface="Arial"/>
              <a:sym typeface="Arial"/>
            </a:endParaRPr>
          </a:p>
        </p:txBody>
      </p:sp>
      <p:sp>
        <p:nvSpPr>
          <p:cNvPr id="477" name="Google Shape;477;p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industry are Henry Ford and Karl Benz associated with?</a:t>
            </a:r>
            <a:endParaRPr sz="40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3"/>
        <p:cNvGrpSpPr/>
        <p:nvPr/>
      </p:nvGrpSpPr>
      <p:grpSpPr>
        <a:xfrm>
          <a:off x="0" y="0"/>
          <a:ext cx="0" cy="0"/>
          <a:chOff x="0" y="0"/>
          <a:chExt cx="0" cy="0"/>
        </a:xfrm>
      </p:grpSpPr>
      <p:sp>
        <p:nvSpPr>
          <p:cNvPr id="694" name="Google Shape;694;p4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Q15:</a:t>
            </a:r>
            <a:br>
              <a:rPr lang="en-US" sz="4000" b="1" cap="none"/>
            </a:br>
            <a:r>
              <a:rPr lang="en-US" sz="4000" b="1" cap="none"/>
              <a:t>A WOMBAT IS A MARSUPIAL NATIVE TO WHICH COUNTRY?</a:t>
            </a:r>
            <a:endParaRPr/>
          </a:p>
        </p:txBody>
      </p:sp>
      <p:sp>
        <p:nvSpPr>
          <p:cNvPr id="695" name="Google Shape;695;p4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AUSTRALIA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9"/>
        <p:cNvGrpSpPr/>
        <p:nvPr/>
      </p:nvGrpSpPr>
      <p:grpSpPr>
        <a:xfrm>
          <a:off x="0" y="0"/>
          <a:ext cx="0" cy="0"/>
          <a:chOff x="0" y="0"/>
          <a:chExt cx="0" cy="0"/>
        </a:xfrm>
      </p:grpSpPr>
      <p:sp>
        <p:nvSpPr>
          <p:cNvPr id="700" name="Google Shape;700;p4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Q16:</a:t>
            </a:r>
            <a:br>
              <a:rPr lang="en-US" sz="4000" b="1" cap="none"/>
            </a:br>
            <a:r>
              <a:rPr lang="en-US" sz="4000" b="1" cap="none"/>
              <a:t>A MOLAR IS A TYPE OF WHAT?</a:t>
            </a:r>
            <a:endParaRPr/>
          </a:p>
        </p:txBody>
      </p:sp>
      <p:sp>
        <p:nvSpPr>
          <p:cNvPr id="701" name="Google Shape;701;p4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TOOTH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5"/>
        <p:cNvGrpSpPr/>
        <p:nvPr/>
      </p:nvGrpSpPr>
      <p:grpSpPr>
        <a:xfrm>
          <a:off x="0" y="0"/>
          <a:ext cx="0" cy="0"/>
          <a:chOff x="0" y="0"/>
          <a:chExt cx="0" cy="0"/>
        </a:xfrm>
      </p:grpSpPr>
      <p:sp>
        <p:nvSpPr>
          <p:cNvPr id="706" name="Google Shape;706;p4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Q17:</a:t>
            </a:r>
            <a:br>
              <a:rPr lang="en-US" sz="4000" b="1" cap="none"/>
            </a:br>
            <a:r>
              <a:rPr lang="en-US" sz="4000" b="1" cap="none"/>
              <a:t>HOW MANY LEGS DOES AN ADULT INSECT HAVE?</a:t>
            </a:r>
            <a:endParaRPr/>
          </a:p>
        </p:txBody>
      </p:sp>
      <p:sp>
        <p:nvSpPr>
          <p:cNvPr id="707" name="Google Shape;707;p4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SIX</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1"/>
        <p:cNvGrpSpPr/>
        <p:nvPr/>
      </p:nvGrpSpPr>
      <p:grpSpPr>
        <a:xfrm>
          <a:off x="0" y="0"/>
          <a:ext cx="0" cy="0"/>
          <a:chOff x="0" y="0"/>
          <a:chExt cx="0" cy="0"/>
        </a:xfrm>
      </p:grpSpPr>
      <p:sp>
        <p:nvSpPr>
          <p:cNvPr id="712" name="Google Shape;712;p4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Q18:</a:t>
            </a:r>
            <a:br>
              <a:rPr lang="en-US" sz="4000" b="1" cap="none"/>
            </a:br>
            <a:r>
              <a:rPr lang="en-US" sz="4000" b="1" cap="none"/>
              <a:t>IN A CAR WHAT DOES THE ODOMETER MEASURE?</a:t>
            </a:r>
            <a:endParaRPr/>
          </a:p>
        </p:txBody>
      </p:sp>
      <p:sp>
        <p:nvSpPr>
          <p:cNvPr id="713" name="Google Shape;713;p4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DISTANCE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7"/>
        <p:cNvGrpSpPr/>
        <p:nvPr/>
      </p:nvGrpSpPr>
      <p:grpSpPr>
        <a:xfrm>
          <a:off x="0" y="0"/>
          <a:ext cx="0" cy="0"/>
          <a:chOff x="0" y="0"/>
          <a:chExt cx="0" cy="0"/>
        </a:xfrm>
      </p:grpSpPr>
      <p:sp>
        <p:nvSpPr>
          <p:cNvPr id="718" name="Google Shape;718;p4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Q19:</a:t>
            </a:r>
            <a:br>
              <a:rPr lang="en-US" sz="4000" b="1" cap="none"/>
            </a:br>
            <a:r>
              <a:rPr lang="en-US" sz="4000" b="1" cap="none"/>
              <a:t>WHAT DIRECTION DOES A COMPASS ALWAYS POINT TO?</a:t>
            </a:r>
            <a:endParaRPr/>
          </a:p>
        </p:txBody>
      </p:sp>
      <p:sp>
        <p:nvSpPr>
          <p:cNvPr id="719" name="Google Shape;719;p4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NORTH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3"/>
        <p:cNvGrpSpPr/>
        <p:nvPr/>
      </p:nvGrpSpPr>
      <p:grpSpPr>
        <a:xfrm>
          <a:off x="0" y="0"/>
          <a:ext cx="0" cy="0"/>
          <a:chOff x="0" y="0"/>
          <a:chExt cx="0" cy="0"/>
        </a:xfrm>
      </p:grpSpPr>
      <p:sp>
        <p:nvSpPr>
          <p:cNvPr id="724" name="Google Shape;724;p4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Q20:</a:t>
            </a:r>
            <a:br>
              <a:rPr lang="en-US" sz="4000" b="1" cap="none"/>
            </a:br>
            <a:r>
              <a:rPr lang="en-US" sz="4000" b="1" cap="none"/>
              <a:t>WHAT SUBSTANCE DO MOST OCTOPUSES SQUIRT WHEN THEY ARE ATTACKED?</a:t>
            </a:r>
            <a:endParaRPr/>
          </a:p>
        </p:txBody>
      </p:sp>
      <p:sp>
        <p:nvSpPr>
          <p:cNvPr id="725" name="Google Shape;725;p4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INK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sp>
        <p:nvSpPr>
          <p:cNvPr id="730" name="Google Shape;730;p46"/>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rgbClr val="FFFFFF"/>
                </a:solidFill>
              </a:rPr>
              <a:t>PRACTICAL TASK</a:t>
            </a:r>
            <a:endParaRPr sz="2520" b="1">
              <a:solidFill>
                <a:schemeClr val="lt1"/>
              </a:solidFill>
              <a:latin typeface="Arial"/>
              <a:ea typeface="Arial"/>
              <a:cs typeface="Arial"/>
              <a:sym typeface="Arial"/>
            </a:endParaRPr>
          </a:p>
        </p:txBody>
      </p:sp>
      <p:sp>
        <p:nvSpPr>
          <p:cNvPr id="731" name="Google Shape;731;p46"/>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342900" lvl="0" indent="-177800" algn="l" rtl="0">
              <a:lnSpc>
                <a:spcPct val="100000"/>
              </a:lnSpc>
              <a:spcBef>
                <a:spcPts val="0"/>
              </a:spcBef>
              <a:spcAft>
                <a:spcPts val="0"/>
              </a:spcAft>
              <a:buSzPts val="2600"/>
              <a:buNone/>
            </a:pPr>
            <a:endParaRPr sz="26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None/>
            </a:pPr>
            <a:r>
              <a:rPr lang="en-US" sz="2600">
                <a:solidFill>
                  <a:srgbClr val="FFFFFF"/>
                </a:solidFill>
                <a:latin typeface="Arial"/>
                <a:ea typeface="Arial"/>
                <a:cs typeface="Arial"/>
                <a:sym typeface="Arial"/>
              </a:rPr>
              <a:t>This year we have 3 practical challenges:</a:t>
            </a:r>
            <a:endParaRPr/>
          </a:p>
          <a:p>
            <a:pPr marL="342900" lvl="0" indent="-177800" algn="l" rtl="0">
              <a:lnSpc>
                <a:spcPct val="100000"/>
              </a:lnSpc>
              <a:spcBef>
                <a:spcPts val="0"/>
              </a:spcBef>
              <a:spcAft>
                <a:spcPts val="0"/>
              </a:spcAft>
              <a:buSzPts val="2600"/>
              <a:buNone/>
            </a:pPr>
            <a:endParaRPr sz="26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Year of the Periodic Table Challenge</a:t>
            </a:r>
            <a:endParaRPr/>
          </a:p>
          <a:p>
            <a:pPr marL="342900" lvl="0" indent="-177800" algn="l" rtl="0">
              <a:lnSpc>
                <a:spcPct val="100000"/>
              </a:lnSpc>
              <a:spcBef>
                <a:spcPts val="0"/>
              </a:spcBef>
              <a:spcAft>
                <a:spcPts val="0"/>
              </a:spcAft>
              <a:buSzPts val="2600"/>
              <a:buNone/>
            </a:pPr>
            <a:endParaRPr sz="10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Building Challenge</a:t>
            </a:r>
            <a:endParaRPr/>
          </a:p>
          <a:p>
            <a:pPr marL="342900" lvl="0" indent="-177800" algn="l" rtl="0">
              <a:lnSpc>
                <a:spcPct val="100000"/>
              </a:lnSpc>
              <a:spcBef>
                <a:spcPts val="0"/>
              </a:spcBef>
              <a:spcAft>
                <a:spcPts val="0"/>
              </a:spcAft>
              <a:buSzPts val="2600"/>
              <a:buNone/>
            </a:pPr>
            <a:endParaRPr sz="1000">
              <a:solidFill>
                <a:srgbClr val="FFFFFF"/>
              </a:solidFill>
              <a:latin typeface="Arial"/>
              <a:ea typeface="Arial"/>
              <a:cs typeface="Arial"/>
              <a:sym typeface="Arial"/>
            </a:endParaRPr>
          </a:p>
          <a:p>
            <a:pPr marL="342900" lvl="0" indent="-177800" algn="l" rtl="0">
              <a:lnSpc>
                <a:spcPct val="100000"/>
              </a:lnSpc>
              <a:spcBef>
                <a:spcPts val="0"/>
              </a:spcBef>
              <a:spcAft>
                <a:spcPts val="0"/>
              </a:spcAft>
              <a:buSzPts val="2600"/>
              <a:buChar char="•"/>
            </a:pPr>
            <a:r>
              <a:rPr lang="en-US" sz="2600">
                <a:solidFill>
                  <a:srgbClr val="FFFFFF"/>
                </a:solidFill>
                <a:latin typeface="Arial"/>
                <a:ea typeface="Arial"/>
                <a:cs typeface="Arial"/>
                <a:sym typeface="Arial"/>
              </a:rPr>
              <a:t>Coding Challenge</a:t>
            </a:r>
            <a:endParaRPr/>
          </a:p>
          <a:p>
            <a:pPr marL="342900" lvl="0" indent="-177800" algn="l" rtl="0">
              <a:lnSpc>
                <a:spcPct val="100000"/>
              </a:lnSpc>
              <a:spcBef>
                <a:spcPts val="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5"/>
        <p:cNvGrpSpPr/>
        <p:nvPr/>
      </p:nvGrpSpPr>
      <p:grpSpPr>
        <a:xfrm>
          <a:off x="0" y="0"/>
          <a:ext cx="0" cy="0"/>
          <a:chOff x="0" y="0"/>
          <a:chExt cx="0" cy="0"/>
        </a:xfrm>
      </p:grpSpPr>
      <p:sp>
        <p:nvSpPr>
          <p:cNvPr id="736" name="Google Shape;736;p4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Year of the Periodic Table Challenge (3 marks)</a:t>
            </a:r>
            <a:endParaRPr sz="4000" b="1">
              <a:solidFill>
                <a:srgbClr val="0092D2"/>
              </a:solidFill>
              <a:latin typeface="Arial"/>
              <a:ea typeface="Arial"/>
              <a:cs typeface="Arial"/>
              <a:sym typeface="Arial"/>
            </a:endParaRPr>
          </a:p>
        </p:txBody>
      </p:sp>
      <p:sp>
        <p:nvSpPr>
          <p:cNvPr id="737" name="Google Shape;737;p4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endParaRPr sz="4000">
              <a:latin typeface="Arial"/>
              <a:ea typeface="Arial"/>
              <a:cs typeface="Arial"/>
              <a:sym typeface="Arial"/>
            </a:endParaRPr>
          </a:p>
          <a:p>
            <a:pPr marL="0" lvl="0" indent="0" algn="l" rtl="0">
              <a:lnSpc>
                <a:spcPct val="100000"/>
              </a:lnSpc>
              <a:spcBef>
                <a:spcPts val="0"/>
              </a:spcBef>
              <a:spcAft>
                <a:spcPts val="0"/>
              </a:spcAft>
              <a:buSzPts val="4000"/>
              <a:buNone/>
            </a:pPr>
            <a:r>
              <a:rPr lang="en-US" sz="4000">
                <a:latin typeface="Arial"/>
                <a:ea typeface="Arial"/>
                <a:cs typeface="Arial"/>
                <a:sym typeface="Arial"/>
              </a:rPr>
              <a:t>What element is found in </a:t>
            </a:r>
            <a:r>
              <a:rPr lang="en-US" sz="4000" u="sng">
                <a:latin typeface="Arial"/>
                <a:ea typeface="Arial"/>
                <a:cs typeface="Arial"/>
                <a:sym typeface="Arial"/>
              </a:rPr>
              <a:t>and</a:t>
            </a:r>
            <a:r>
              <a:rPr lang="en-US" sz="4000">
                <a:latin typeface="Arial"/>
                <a:ea typeface="Arial"/>
                <a:cs typeface="Arial"/>
                <a:sym typeface="Arial"/>
              </a:rPr>
              <a:t> “closely associated with” the 6 everyday items you have been given. (2 of the items will have the same answer)</a:t>
            </a:r>
            <a:endParaRPr/>
          </a:p>
          <a:p>
            <a:pPr marL="0" lvl="0" indent="0" algn="l" rtl="0">
              <a:lnSpc>
                <a:spcPct val="100000"/>
              </a:lnSpc>
              <a:spcBef>
                <a:spcPts val="0"/>
              </a:spcBef>
              <a:spcAft>
                <a:spcPts val="0"/>
              </a:spcAft>
              <a:buClr>
                <a:schemeClr val="dk1"/>
              </a:buClr>
              <a:buSzPts val="4000"/>
              <a:buNone/>
            </a:pPr>
            <a:endParaRPr sz="40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1"/>
        <p:cNvGrpSpPr/>
        <p:nvPr/>
      </p:nvGrpSpPr>
      <p:grpSpPr>
        <a:xfrm>
          <a:off x="0" y="0"/>
          <a:ext cx="0" cy="0"/>
          <a:chOff x="0" y="0"/>
          <a:chExt cx="0" cy="0"/>
        </a:xfrm>
      </p:grpSpPr>
      <p:sp>
        <p:nvSpPr>
          <p:cNvPr id="742" name="Google Shape;742;p4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Building Challenge (4 marks)</a:t>
            </a:r>
            <a:endParaRPr sz="4000" b="1">
              <a:solidFill>
                <a:srgbClr val="0092D2"/>
              </a:solidFill>
              <a:latin typeface="Arial"/>
              <a:ea typeface="Arial"/>
              <a:cs typeface="Arial"/>
              <a:sym typeface="Arial"/>
            </a:endParaRPr>
          </a:p>
        </p:txBody>
      </p:sp>
      <p:sp>
        <p:nvSpPr>
          <p:cNvPr id="743" name="Google Shape;743;p48"/>
          <p:cNvSpPr txBox="1">
            <a:spLocks noGrp="1"/>
          </p:cNvSpPr>
          <p:nvPr>
            <p:ph type="body" idx="1"/>
          </p:nvPr>
        </p:nvSpPr>
        <p:spPr>
          <a:xfrm>
            <a:off x="495300" y="1342950"/>
            <a:ext cx="8501100" cy="40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a:latin typeface="Arial"/>
                <a:ea typeface="Arial"/>
                <a:cs typeface="Arial"/>
                <a:sym typeface="Arial"/>
              </a:rPr>
              <a:t>Using only the equipment provided, build the tallest structure, as measured from the table surface to the top of the marshmallow. You have 15 minutes and should </a:t>
            </a:r>
            <a:r>
              <a:rPr lang="en-US" b="1">
                <a:latin typeface="Arial"/>
                <a:ea typeface="Arial"/>
                <a:cs typeface="Arial"/>
                <a:sym typeface="Arial"/>
              </a:rPr>
              <a:t>read the set of rules carefully</a:t>
            </a:r>
            <a:endParaRPr b="1">
              <a:latin typeface="Arial"/>
              <a:ea typeface="Arial"/>
              <a:cs typeface="Arial"/>
              <a:sym typeface="Arial"/>
            </a:endParaRPr>
          </a:p>
          <a:p>
            <a:pPr marL="0" lvl="0" indent="0" algn="l" rtl="0">
              <a:lnSpc>
                <a:spcPct val="100000"/>
              </a:lnSpc>
              <a:spcBef>
                <a:spcPts val="0"/>
              </a:spcBef>
              <a:spcAft>
                <a:spcPts val="0"/>
              </a:spcAft>
              <a:buSzPts val="40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r>
              <a:rPr lang="en-US">
                <a:latin typeface="Arial"/>
                <a:ea typeface="Arial"/>
                <a:cs typeface="Arial"/>
                <a:sym typeface="Arial"/>
              </a:rPr>
              <a:t>Over 5cm = 1 mark		Over 20cm = 2 marks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r>
              <a:rPr lang="en-US">
                <a:latin typeface="Arial"/>
                <a:ea typeface="Arial"/>
                <a:cs typeface="Arial"/>
                <a:sym typeface="Arial"/>
              </a:rPr>
              <a:t>Over 35cm = 2 marks	Over 50cm = 4 marks</a:t>
            </a:r>
            <a:endParaRPr>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7"/>
        <p:cNvGrpSpPr/>
        <p:nvPr/>
      </p:nvGrpSpPr>
      <p:grpSpPr>
        <a:xfrm>
          <a:off x="0" y="0"/>
          <a:ext cx="0" cy="0"/>
          <a:chOff x="0" y="0"/>
          <a:chExt cx="0" cy="0"/>
        </a:xfrm>
      </p:grpSpPr>
      <p:sp>
        <p:nvSpPr>
          <p:cNvPr id="748" name="Google Shape;748;p4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Coding Challenge (3 marks)</a:t>
            </a:r>
            <a:endParaRPr sz="4000" b="1">
              <a:solidFill>
                <a:srgbClr val="0092D2"/>
              </a:solidFill>
              <a:latin typeface="Arial"/>
              <a:ea typeface="Arial"/>
              <a:cs typeface="Arial"/>
              <a:sym typeface="Arial"/>
            </a:endParaRPr>
          </a:p>
        </p:txBody>
      </p:sp>
      <p:sp>
        <p:nvSpPr>
          <p:cNvPr id="749" name="Google Shape;749;p49"/>
          <p:cNvSpPr txBox="1">
            <a:spLocks noGrp="1"/>
          </p:cNvSpPr>
          <p:nvPr>
            <p:ph type="body" idx="1"/>
          </p:nvPr>
        </p:nvSpPr>
        <p:spPr>
          <a:xfrm>
            <a:off x="495300" y="1289225"/>
            <a:ext cx="7916700" cy="453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sz="3000">
                <a:latin typeface="Arial"/>
                <a:ea typeface="Arial"/>
                <a:cs typeface="Arial"/>
                <a:sym typeface="Arial"/>
              </a:rPr>
              <a:t>A Racetrack will be shown on screen and you must programme your team Bot to complete the circuit, from behind the Start line to over the Finish line. Instructions have been provided to each team</a:t>
            </a:r>
            <a:endParaRPr sz="3000">
              <a:latin typeface="Arial"/>
              <a:ea typeface="Arial"/>
              <a:cs typeface="Arial"/>
              <a:sym typeface="Arial"/>
            </a:endParaRPr>
          </a:p>
          <a:p>
            <a:pPr marL="0" lvl="0" indent="0" algn="l" rtl="0">
              <a:lnSpc>
                <a:spcPct val="100000"/>
              </a:lnSpc>
              <a:spcBef>
                <a:spcPts val="0"/>
              </a:spcBef>
              <a:spcAft>
                <a:spcPts val="0"/>
              </a:spcAft>
              <a:buSzPts val="4000"/>
              <a:buNone/>
            </a:pPr>
            <a:endParaRPr sz="3000">
              <a:latin typeface="Arial"/>
              <a:ea typeface="Arial"/>
              <a:cs typeface="Arial"/>
              <a:sym typeface="Arial"/>
            </a:endParaRPr>
          </a:p>
          <a:p>
            <a:pPr marL="0" lvl="0" indent="0" algn="l" rtl="0">
              <a:lnSpc>
                <a:spcPct val="100000"/>
              </a:lnSpc>
              <a:spcBef>
                <a:spcPts val="0"/>
              </a:spcBef>
              <a:spcAft>
                <a:spcPts val="0"/>
              </a:spcAft>
              <a:buSzPts val="4000"/>
              <a:buNone/>
            </a:pPr>
            <a:r>
              <a:rPr lang="en-US" sz="3000">
                <a:latin typeface="Arial"/>
                <a:ea typeface="Arial"/>
                <a:cs typeface="Arial"/>
                <a:sym typeface="Arial"/>
              </a:rPr>
              <a:t>Reach Tyre Arch = 1 mark</a:t>
            </a:r>
            <a:endParaRPr sz="3000">
              <a:latin typeface="Arial"/>
              <a:ea typeface="Arial"/>
              <a:cs typeface="Arial"/>
              <a:sym typeface="Arial"/>
            </a:endParaRPr>
          </a:p>
          <a:p>
            <a:pPr marL="0" lvl="0" indent="0" algn="l" rtl="0">
              <a:lnSpc>
                <a:spcPct val="100000"/>
              </a:lnSpc>
              <a:spcBef>
                <a:spcPts val="0"/>
              </a:spcBef>
              <a:spcAft>
                <a:spcPts val="0"/>
              </a:spcAft>
              <a:buSzPts val="4000"/>
              <a:buNone/>
            </a:pPr>
            <a:r>
              <a:rPr lang="en-US" sz="3000">
                <a:latin typeface="Arial"/>
                <a:ea typeface="Arial"/>
                <a:cs typeface="Arial"/>
                <a:sym typeface="Arial"/>
              </a:rPr>
              <a:t>Reach Man with Flag = 2 marks</a:t>
            </a:r>
            <a:endParaRPr sz="3000">
              <a:latin typeface="Arial"/>
              <a:ea typeface="Arial"/>
              <a:cs typeface="Arial"/>
              <a:sym typeface="Arial"/>
            </a:endParaRPr>
          </a:p>
          <a:p>
            <a:pPr marL="0" lvl="0" indent="0" algn="l" rtl="0">
              <a:lnSpc>
                <a:spcPct val="100000"/>
              </a:lnSpc>
              <a:spcBef>
                <a:spcPts val="0"/>
              </a:spcBef>
              <a:spcAft>
                <a:spcPts val="0"/>
              </a:spcAft>
              <a:buSzPts val="4000"/>
              <a:buNone/>
            </a:pPr>
            <a:r>
              <a:rPr lang="en-US" sz="3000">
                <a:latin typeface="Arial"/>
                <a:ea typeface="Arial"/>
                <a:cs typeface="Arial"/>
                <a:sym typeface="Arial"/>
              </a:rPr>
              <a:t>Cross the finish line = 3 Marks</a:t>
            </a:r>
            <a:endParaRPr sz="3000">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1"/>
        <p:cNvGrpSpPr/>
        <p:nvPr/>
      </p:nvGrpSpPr>
      <p:grpSpPr>
        <a:xfrm>
          <a:off x="0" y="0"/>
          <a:ext cx="0" cy="0"/>
          <a:chOff x="0" y="0"/>
          <a:chExt cx="0" cy="0"/>
        </a:xfrm>
      </p:grpSpPr>
      <p:sp>
        <p:nvSpPr>
          <p:cNvPr id="482" name="Google Shape;482;p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a:t>
            </a:r>
            <a:endParaRPr sz="4000" b="1">
              <a:solidFill>
                <a:srgbClr val="0092D2"/>
              </a:solidFill>
              <a:latin typeface="Arial"/>
              <a:ea typeface="Arial"/>
              <a:cs typeface="Arial"/>
              <a:sym typeface="Arial"/>
            </a:endParaRPr>
          </a:p>
        </p:txBody>
      </p:sp>
      <p:sp>
        <p:nvSpPr>
          <p:cNvPr id="483" name="Google Shape;483;p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Green, leatherback and loggerhead are types of: (a) dog  (b) crocodile  (c) turtle?</a:t>
            </a:r>
            <a:endParaRPr sz="40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5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a:t> </a:t>
            </a:r>
            <a:endParaRPr/>
          </a:p>
        </p:txBody>
      </p:sp>
      <p:sp>
        <p:nvSpPr>
          <p:cNvPr id="755" name="Google Shape;755;p50"/>
          <p:cNvSpPr txBox="1">
            <a:spLocks noGrp="1"/>
          </p:cNvSpPr>
          <p:nvPr>
            <p:ph type="body" idx="1"/>
          </p:nvPr>
        </p:nvSpPr>
        <p:spPr>
          <a:xfrm>
            <a:off x="0" y="0"/>
            <a:ext cx="9906000" cy="6857999"/>
          </a:xfrm>
          <a:prstGeom prst="rect">
            <a:avLst/>
          </a:prstGeom>
          <a:solidFill>
            <a:schemeClr val="dk1"/>
          </a:solid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None/>
            </a:pPr>
            <a:r>
              <a:rPr lang="en-US"/>
              <a:t> </a:t>
            </a:r>
            <a:endParaRPr/>
          </a:p>
        </p:txBody>
      </p:sp>
      <p:pic>
        <p:nvPicPr>
          <p:cNvPr id="756" name="Google Shape;756;p50" descr="C:\Users\903\Downloads\Bee bots racetrack mat.jpg"/>
          <p:cNvPicPr preferRelativeResize="0"/>
          <p:nvPr/>
        </p:nvPicPr>
        <p:blipFill rotWithShape="1">
          <a:blip r:embed="rId3">
            <a:alphaModFix/>
          </a:blip>
          <a:srcRect/>
          <a:stretch/>
        </p:blipFill>
        <p:spPr>
          <a:xfrm>
            <a:off x="1524000" y="0"/>
            <a:ext cx="6858000" cy="6858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0"/>
        <p:cNvGrpSpPr/>
        <p:nvPr/>
      </p:nvGrpSpPr>
      <p:grpSpPr>
        <a:xfrm>
          <a:off x="0" y="0"/>
          <a:ext cx="0" cy="0"/>
          <a:chOff x="0" y="0"/>
          <a:chExt cx="0" cy="0"/>
        </a:xfrm>
      </p:grpSpPr>
      <p:sp>
        <p:nvSpPr>
          <p:cNvPr id="761" name="Google Shape;761;g5a9beb1c06_0_0"/>
          <p:cNvSpPr txBox="1">
            <a:spLocks noGrp="1"/>
          </p:cNvSpPr>
          <p:nvPr>
            <p:ph type="title"/>
          </p:nvPr>
        </p:nvSpPr>
        <p:spPr>
          <a:xfrm>
            <a:off x="495300" y="1048900"/>
            <a:ext cx="8915400" cy="2077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endParaRPr sz="3959">
              <a:solidFill>
                <a:schemeClr val="lt1"/>
              </a:solidFill>
            </a:endParaRPr>
          </a:p>
          <a:p>
            <a:pPr marL="0" lvl="0" indent="0" algn="ctr" rtl="0">
              <a:lnSpc>
                <a:spcPct val="100000"/>
              </a:lnSpc>
              <a:spcBef>
                <a:spcPts val="0"/>
              </a:spcBef>
              <a:spcAft>
                <a:spcPts val="0"/>
              </a:spcAft>
              <a:buClr>
                <a:schemeClr val="lt1"/>
              </a:buClr>
              <a:buSzPts val="3959"/>
              <a:buFont typeface="Calibri"/>
              <a:buNone/>
            </a:pPr>
            <a:endParaRPr sz="7200" b="1">
              <a:solidFill>
                <a:srgbClr val="FFFFFF"/>
              </a:solidFill>
            </a:endParaRPr>
          </a:p>
          <a:p>
            <a:pPr marL="0" lvl="0" indent="0" algn="ctr" rtl="0">
              <a:lnSpc>
                <a:spcPct val="100000"/>
              </a:lnSpc>
              <a:spcBef>
                <a:spcPts val="0"/>
              </a:spcBef>
              <a:spcAft>
                <a:spcPts val="0"/>
              </a:spcAft>
              <a:buClr>
                <a:schemeClr val="lt1"/>
              </a:buClr>
              <a:buSzPts val="3959"/>
              <a:buFont typeface="Calibri"/>
              <a:buNone/>
            </a:pPr>
            <a:r>
              <a:rPr lang="en-US" sz="7200" b="1">
                <a:solidFill>
                  <a:srgbClr val="FFFFFF"/>
                </a:solidFill>
              </a:rPr>
              <a:t>ELEMENT </a:t>
            </a:r>
            <a:endParaRPr sz="7200" b="1">
              <a:solidFill>
                <a:srgbClr val="FFFFFF"/>
              </a:solidFill>
            </a:endParaRPr>
          </a:p>
          <a:p>
            <a:pPr marL="0" lvl="0" indent="0" algn="ctr" rtl="0">
              <a:lnSpc>
                <a:spcPct val="100000"/>
              </a:lnSpc>
              <a:spcBef>
                <a:spcPts val="0"/>
              </a:spcBef>
              <a:spcAft>
                <a:spcPts val="0"/>
              </a:spcAft>
              <a:buClr>
                <a:schemeClr val="lt1"/>
              </a:buClr>
              <a:buSzPts val="3959"/>
              <a:buFont typeface="Calibri"/>
              <a:buNone/>
            </a:pPr>
            <a:r>
              <a:rPr lang="en-US" sz="7200" b="1">
                <a:solidFill>
                  <a:srgbClr val="FFFFFF"/>
                </a:solidFill>
              </a:rPr>
              <a:t>CHALLENGE</a:t>
            </a:r>
            <a:endParaRPr sz="7200" b="1">
              <a:solidFill>
                <a:srgbClr val="FFFFFF"/>
              </a:solidFill>
            </a:endParaRPr>
          </a:p>
          <a:p>
            <a:pPr marL="0" lvl="0" indent="0" algn="ctr" rtl="0">
              <a:lnSpc>
                <a:spcPct val="100000"/>
              </a:lnSpc>
              <a:spcBef>
                <a:spcPts val="0"/>
              </a:spcBef>
              <a:spcAft>
                <a:spcPts val="0"/>
              </a:spcAft>
              <a:buClr>
                <a:schemeClr val="lt1"/>
              </a:buClr>
              <a:buSzPts val="3959"/>
              <a:buFont typeface="Calibri"/>
              <a:buNone/>
            </a:pPr>
            <a:r>
              <a:rPr lang="en-US" sz="7200" b="1">
                <a:solidFill>
                  <a:srgbClr val="FFFFFF"/>
                </a:solidFill>
              </a:rPr>
              <a:t>ANSWERS</a:t>
            </a:r>
            <a:endParaRPr sz="7200" b="1">
              <a:solidFill>
                <a:srgbClr val="FFFFFF"/>
              </a:solidFill>
            </a:endParaRPr>
          </a:p>
        </p:txBody>
      </p:sp>
      <p:sp>
        <p:nvSpPr>
          <p:cNvPr id="762" name="Google Shape;762;g5a9beb1c06_0_0"/>
          <p:cNvSpPr txBox="1">
            <a:spLocks noGrp="1"/>
          </p:cNvSpPr>
          <p:nvPr>
            <p:ph type="body" idx="1"/>
          </p:nvPr>
        </p:nvSpPr>
        <p:spPr>
          <a:xfrm>
            <a:off x="620625" y="2101551"/>
            <a:ext cx="8915400" cy="4526100"/>
          </a:xfrm>
          <a:prstGeom prst="rect">
            <a:avLst/>
          </a:prstGeom>
          <a:noFill/>
          <a:ln>
            <a:noFill/>
          </a:ln>
        </p:spPr>
        <p:txBody>
          <a:bodyPr spcFirstLastPara="1" wrap="square" lIns="91425" tIns="45700" rIns="91425" bIns="45700" anchor="t" anchorCtr="0">
            <a:noAutofit/>
          </a:bodyPr>
          <a:lstStyle/>
          <a:p>
            <a:pPr marL="342900" lvl="0" indent="-177800" algn="l" rtl="0">
              <a:lnSpc>
                <a:spcPct val="100000"/>
              </a:lnSpc>
              <a:spcBef>
                <a:spcPts val="0"/>
              </a:spcBef>
              <a:spcAft>
                <a:spcPts val="0"/>
              </a:spcAft>
              <a:buSzPts val="2600"/>
              <a:buNone/>
            </a:pPr>
            <a:endParaRPr sz="2600">
              <a:solidFill>
                <a:srgbClr val="FFFFFF"/>
              </a:solidFill>
              <a:latin typeface="Arial"/>
              <a:ea typeface="Arial"/>
              <a:cs typeface="Arial"/>
              <a:sym typeface="Arial"/>
            </a:endParaRPr>
          </a:p>
          <a:p>
            <a:pPr marL="342900" lvl="0" indent="-177800" algn="l" rtl="0">
              <a:lnSpc>
                <a:spcPct val="100000"/>
              </a:lnSpc>
              <a:spcBef>
                <a:spcPts val="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6"/>
        <p:cNvGrpSpPr/>
        <p:nvPr/>
      </p:nvGrpSpPr>
      <p:grpSpPr>
        <a:xfrm>
          <a:off x="0" y="0"/>
          <a:ext cx="0" cy="0"/>
          <a:chOff x="0" y="0"/>
          <a:chExt cx="0" cy="0"/>
        </a:xfrm>
      </p:grpSpPr>
      <p:sp>
        <p:nvSpPr>
          <p:cNvPr id="767" name="Google Shape;767;g5a9beb1c06_0_1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000" b="1">
                <a:solidFill>
                  <a:srgbClr val="0092D2"/>
                </a:solidFill>
                <a:latin typeface="Arial"/>
                <a:ea typeface="Arial"/>
                <a:cs typeface="Arial"/>
                <a:sym typeface="Arial"/>
              </a:rPr>
              <a:t>Year of the Periodic Table Challenge </a:t>
            </a:r>
            <a:endParaRPr sz="4000" b="1">
              <a:solidFill>
                <a:srgbClr val="0092D2"/>
              </a:solidFill>
              <a:latin typeface="Arial"/>
              <a:ea typeface="Arial"/>
              <a:cs typeface="Arial"/>
              <a:sym typeface="Arial"/>
            </a:endParaRPr>
          </a:p>
        </p:txBody>
      </p:sp>
      <p:sp>
        <p:nvSpPr>
          <p:cNvPr id="768" name="Google Shape;768;g5a9beb1c06_0_10"/>
          <p:cNvSpPr txBox="1">
            <a:spLocks noGrp="1"/>
          </p:cNvSpPr>
          <p:nvPr>
            <p:ph type="body" idx="1"/>
          </p:nvPr>
        </p:nvSpPr>
        <p:spPr>
          <a:xfrm>
            <a:off x="495300" y="1880125"/>
            <a:ext cx="7916700" cy="348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sz="4000">
                <a:latin typeface="Arial"/>
                <a:ea typeface="Arial"/>
                <a:cs typeface="Arial"/>
                <a:sym typeface="Arial"/>
              </a:rPr>
              <a:t>A: Helium				D: Tin			</a:t>
            </a:r>
            <a:endParaRPr sz="4000">
              <a:latin typeface="Arial"/>
              <a:ea typeface="Arial"/>
              <a:cs typeface="Arial"/>
              <a:sym typeface="Arial"/>
            </a:endParaRPr>
          </a:p>
          <a:p>
            <a:pPr marL="0" lvl="0" indent="0" algn="l" rtl="0">
              <a:lnSpc>
                <a:spcPct val="100000"/>
              </a:lnSpc>
              <a:spcBef>
                <a:spcPts val="0"/>
              </a:spcBef>
              <a:spcAft>
                <a:spcPts val="0"/>
              </a:spcAft>
              <a:buSzPts val="4000"/>
              <a:buNone/>
            </a:pPr>
            <a:endParaRPr sz="4000">
              <a:latin typeface="Arial"/>
              <a:ea typeface="Arial"/>
              <a:cs typeface="Arial"/>
              <a:sym typeface="Arial"/>
            </a:endParaRPr>
          </a:p>
          <a:p>
            <a:pPr marL="0" lvl="0" indent="0" algn="l" rtl="0">
              <a:lnSpc>
                <a:spcPct val="100000"/>
              </a:lnSpc>
              <a:spcBef>
                <a:spcPts val="0"/>
              </a:spcBef>
              <a:spcAft>
                <a:spcPts val="0"/>
              </a:spcAft>
              <a:buSzPts val="4000"/>
              <a:buNone/>
            </a:pPr>
            <a:r>
              <a:rPr lang="en-US" sz="4000">
                <a:latin typeface="Arial"/>
                <a:ea typeface="Arial"/>
                <a:cs typeface="Arial"/>
                <a:sym typeface="Arial"/>
              </a:rPr>
              <a:t>B: Aluminium		E: Calcium</a:t>
            </a:r>
            <a:endParaRPr sz="4000">
              <a:latin typeface="Arial"/>
              <a:ea typeface="Arial"/>
              <a:cs typeface="Arial"/>
              <a:sym typeface="Arial"/>
            </a:endParaRPr>
          </a:p>
          <a:p>
            <a:pPr marL="0" lvl="0" indent="0" algn="l" rtl="0">
              <a:lnSpc>
                <a:spcPct val="100000"/>
              </a:lnSpc>
              <a:spcBef>
                <a:spcPts val="0"/>
              </a:spcBef>
              <a:spcAft>
                <a:spcPts val="0"/>
              </a:spcAft>
              <a:buSzPts val="4000"/>
              <a:buNone/>
            </a:pPr>
            <a:endParaRPr sz="4000">
              <a:latin typeface="Arial"/>
              <a:ea typeface="Arial"/>
              <a:cs typeface="Arial"/>
              <a:sym typeface="Arial"/>
            </a:endParaRPr>
          </a:p>
          <a:p>
            <a:pPr marL="0" lvl="0" indent="0" algn="l" rtl="0">
              <a:lnSpc>
                <a:spcPct val="100000"/>
              </a:lnSpc>
              <a:spcBef>
                <a:spcPts val="0"/>
              </a:spcBef>
              <a:spcAft>
                <a:spcPts val="0"/>
              </a:spcAft>
              <a:buSzPts val="4000"/>
              <a:buNone/>
            </a:pPr>
            <a:r>
              <a:rPr lang="en-US" sz="4000">
                <a:latin typeface="Arial"/>
                <a:ea typeface="Arial"/>
                <a:cs typeface="Arial"/>
                <a:sym typeface="Arial"/>
              </a:rPr>
              <a:t>C: Fluorine			F: Aluminium</a:t>
            </a:r>
            <a:endParaRPr sz="4000">
              <a:latin typeface="Arial"/>
              <a:ea typeface="Arial"/>
              <a:cs typeface="Arial"/>
              <a:sym typeface="Arial"/>
            </a:endParaRPr>
          </a:p>
          <a:p>
            <a:pPr marL="0" lvl="0" indent="0" algn="l" rtl="0">
              <a:lnSpc>
                <a:spcPct val="100000"/>
              </a:lnSpc>
              <a:spcBef>
                <a:spcPts val="0"/>
              </a:spcBef>
              <a:spcAft>
                <a:spcPts val="0"/>
              </a:spcAft>
              <a:buSzPts val="4000"/>
              <a:buNone/>
            </a:pPr>
            <a:endParaRPr/>
          </a:p>
          <a:p>
            <a:pPr marL="0" lvl="0" indent="0" algn="l" rtl="0">
              <a:lnSpc>
                <a:spcPct val="100000"/>
              </a:lnSpc>
              <a:spcBef>
                <a:spcPts val="0"/>
              </a:spcBef>
              <a:spcAft>
                <a:spcPts val="0"/>
              </a:spcAft>
              <a:buClr>
                <a:schemeClr val="dk1"/>
              </a:buClr>
              <a:buSzPts val="4000"/>
              <a:buNone/>
            </a:pPr>
            <a:endParaRPr sz="400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2"/>
        <p:cNvGrpSpPr/>
        <p:nvPr/>
      </p:nvGrpSpPr>
      <p:grpSpPr>
        <a:xfrm>
          <a:off x="0" y="0"/>
          <a:ext cx="0" cy="0"/>
          <a:chOff x="0" y="0"/>
          <a:chExt cx="0" cy="0"/>
        </a:xfrm>
      </p:grpSpPr>
      <p:sp>
        <p:nvSpPr>
          <p:cNvPr id="773" name="Google Shape;773;p51"/>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QUESTIONS</a:t>
            </a:r>
            <a:endParaRPr sz="8000" b="1">
              <a:solidFill>
                <a:schemeClr val="lt1"/>
              </a:solidFill>
              <a:latin typeface="Arial"/>
              <a:ea typeface="Arial"/>
              <a:cs typeface="Arial"/>
              <a:sym typeface="Arial"/>
            </a:endParaRPr>
          </a:p>
        </p:txBody>
      </p:sp>
      <p:sp>
        <p:nvSpPr>
          <p:cNvPr id="774" name="Google Shape;774;p51"/>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4</a:t>
            </a:r>
            <a:br>
              <a:rPr lang="en-US" sz="6000" b="1"/>
            </a:br>
            <a:r>
              <a:rPr lang="en-US" sz="6000" b="1"/>
              <a:t/>
            </a:r>
            <a:br>
              <a:rPr lang="en-US" sz="6000" b="1"/>
            </a:br>
            <a:r>
              <a:rPr lang="en-US" sz="6000" b="1"/>
              <a:t>Primary Section</a:t>
            </a:r>
            <a:br>
              <a:rPr lang="en-US" sz="6000" b="1"/>
            </a:br>
            <a:r>
              <a:rPr lang="en-US" sz="6000" b="1"/>
              <a:t>Years 5-6</a:t>
            </a:r>
            <a:endParaRPr sz="6000">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8"/>
        <p:cNvGrpSpPr/>
        <p:nvPr/>
      </p:nvGrpSpPr>
      <p:grpSpPr>
        <a:xfrm>
          <a:off x="0" y="0"/>
          <a:ext cx="0" cy="0"/>
          <a:chOff x="0" y="0"/>
          <a:chExt cx="0" cy="0"/>
        </a:xfrm>
      </p:grpSpPr>
      <p:sp>
        <p:nvSpPr>
          <p:cNvPr id="779" name="Google Shape;779;p5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Q21</a:t>
            </a:r>
            <a:endParaRPr sz="4000" b="1">
              <a:solidFill>
                <a:srgbClr val="0092D2"/>
              </a:solidFill>
              <a:latin typeface="Arial"/>
              <a:ea typeface="Arial"/>
              <a:cs typeface="Arial"/>
              <a:sym typeface="Arial"/>
            </a:endParaRPr>
          </a:p>
        </p:txBody>
      </p:sp>
      <p:sp>
        <p:nvSpPr>
          <p:cNvPr id="780" name="Google Shape;780;p5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How many kidneys does a person usually have?</a:t>
            </a:r>
            <a:endParaRPr sz="400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4"/>
        <p:cNvGrpSpPr/>
        <p:nvPr/>
      </p:nvGrpSpPr>
      <p:grpSpPr>
        <a:xfrm>
          <a:off x="0" y="0"/>
          <a:ext cx="0" cy="0"/>
          <a:chOff x="0" y="0"/>
          <a:chExt cx="0" cy="0"/>
        </a:xfrm>
      </p:grpSpPr>
      <p:sp>
        <p:nvSpPr>
          <p:cNvPr id="785" name="Google Shape;785;p5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Q22</a:t>
            </a:r>
            <a:endParaRPr sz="4000" b="1">
              <a:solidFill>
                <a:srgbClr val="0092D2"/>
              </a:solidFill>
              <a:latin typeface="Arial"/>
              <a:ea typeface="Arial"/>
              <a:cs typeface="Arial"/>
              <a:sym typeface="Arial"/>
            </a:endParaRPr>
          </a:p>
        </p:txBody>
      </p:sp>
      <p:sp>
        <p:nvSpPr>
          <p:cNvPr id="786" name="Google Shape;786;p5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Round 133 to the nearest 100.?</a:t>
            </a:r>
            <a:endParaRPr sz="40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0"/>
        <p:cNvGrpSpPr/>
        <p:nvPr/>
      </p:nvGrpSpPr>
      <p:grpSpPr>
        <a:xfrm>
          <a:off x="0" y="0"/>
          <a:ext cx="0" cy="0"/>
          <a:chOff x="0" y="0"/>
          <a:chExt cx="0" cy="0"/>
        </a:xfrm>
      </p:grpSpPr>
      <p:sp>
        <p:nvSpPr>
          <p:cNvPr id="791" name="Google Shape;791;p5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Q23</a:t>
            </a:r>
            <a:endParaRPr sz="4000" b="1">
              <a:solidFill>
                <a:srgbClr val="0092D2"/>
              </a:solidFill>
              <a:latin typeface="Arial"/>
              <a:ea typeface="Arial"/>
              <a:cs typeface="Arial"/>
              <a:sym typeface="Arial"/>
            </a:endParaRPr>
          </a:p>
        </p:txBody>
      </p:sp>
      <p:sp>
        <p:nvSpPr>
          <p:cNvPr id="792" name="Google Shape;792;p5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which country is NASA located?</a:t>
            </a:r>
            <a:endParaRPr sz="40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6"/>
        <p:cNvGrpSpPr/>
        <p:nvPr/>
      </p:nvGrpSpPr>
      <p:grpSpPr>
        <a:xfrm>
          <a:off x="0" y="0"/>
          <a:ext cx="0" cy="0"/>
          <a:chOff x="0" y="0"/>
          <a:chExt cx="0" cy="0"/>
        </a:xfrm>
      </p:grpSpPr>
      <p:sp>
        <p:nvSpPr>
          <p:cNvPr id="797" name="Google Shape;797;p5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Q24</a:t>
            </a:r>
            <a:endParaRPr sz="4000" b="1">
              <a:solidFill>
                <a:srgbClr val="0092D2"/>
              </a:solidFill>
              <a:latin typeface="Arial"/>
              <a:ea typeface="Arial"/>
              <a:cs typeface="Arial"/>
              <a:sym typeface="Arial"/>
            </a:endParaRPr>
          </a:p>
        </p:txBody>
      </p:sp>
      <p:sp>
        <p:nvSpPr>
          <p:cNvPr id="798" name="Google Shape;798;p5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Which planet is known as the 'red planet'?</a:t>
            </a:r>
            <a:endParaRPr sz="40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2"/>
        <p:cNvGrpSpPr/>
        <p:nvPr/>
      </p:nvGrpSpPr>
      <p:grpSpPr>
        <a:xfrm>
          <a:off x="0" y="0"/>
          <a:ext cx="0" cy="0"/>
          <a:chOff x="0" y="0"/>
          <a:chExt cx="0" cy="0"/>
        </a:xfrm>
      </p:grpSpPr>
      <p:sp>
        <p:nvSpPr>
          <p:cNvPr id="803" name="Google Shape;803;p5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Q25</a:t>
            </a:r>
            <a:endParaRPr sz="4000" b="1">
              <a:solidFill>
                <a:srgbClr val="0092D2"/>
              </a:solidFill>
              <a:latin typeface="Arial"/>
              <a:ea typeface="Arial"/>
              <a:cs typeface="Arial"/>
              <a:sym typeface="Arial"/>
            </a:endParaRPr>
          </a:p>
        </p:txBody>
      </p:sp>
      <p:sp>
        <p:nvSpPr>
          <p:cNvPr id="804" name="Google Shape;804;p5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starting with 't', is the name for the young of a frog?</a:t>
            </a:r>
            <a:endParaRPr sz="40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8"/>
        <p:cNvGrpSpPr/>
        <p:nvPr/>
      </p:nvGrpSpPr>
      <p:grpSpPr>
        <a:xfrm>
          <a:off x="0" y="0"/>
          <a:ext cx="0" cy="0"/>
          <a:chOff x="0" y="0"/>
          <a:chExt cx="0" cy="0"/>
        </a:xfrm>
      </p:grpSpPr>
      <p:sp>
        <p:nvSpPr>
          <p:cNvPr id="809" name="Google Shape;809;p5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Q26</a:t>
            </a:r>
            <a:endParaRPr sz="4000" b="1">
              <a:solidFill>
                <a:srgbClr val="0092D2"/>
              </a:solidFill>
              <a:latin typeface="Arial"/>
              <a:ea typeface="Arial"/>
              <a:cs typeface="Arial"/>
              <a:sym typeface="Arial"/>
            </a:endParaRPr>
          </a:p>
        </p:txBody>
      </p:sp>
      <p:sp>
        <p:nvSpPr>
          <p:cNvPr id="810" name="Google Shape;810;p5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How many zeros in ten million?</a:t>
            </a:r>
            <a:endParaRPr sz="40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7"/>
        <p:cNvGrpSpPr/>
        <p:nvPr/>
      </p:nvGrpSpPr>
      <p:grpSpPr>
        <a:xfrm>
          <a:off x="0" y="0"/>
          <a:ext cx="0" cy="0"/>
          <a:chOff x="0" y="0"/>
          <a:chExt cx="0" cy="0"/>
        </a:xfrm>
      </p:grpSpPr>
      <p:sp>
        <p:nvSpPr>
          <p:cNvPr id="488" name="Google Shape;488;p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Q4</a:t>
            </a:r>
            <a:endParaRPr sz="4000" b="1">
              <a:solidFill>
                <a:srgbClr val="0092D2"/>
              </a:solidFill>
              <a:latin typeface="Arial"/>
              <a:ea typeface="Arial"/>
              <a:cs typeface="Arial"/>
              <a:sym typeface="Arial"/>
            </a:endParaRPr>
          </a:p>
        </p:txBody>
      </p:sp>
      <p:sp>
        <p:nvSpPr>
          <p:cNvPr id="489" name="Google Shape;489;p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Triceps and biceps are types of what?</a:t>
            </a:r>
            <a:endParaRPr sz="40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4"/>
        <p:cNvGrpSpPr/>
        <p:nvPr/>
      </p:nvGrpSpPr>
      <p:grpSpPr>
        <a:xfrm>
          <a:off x="0" y="0"/>
          <a:ext cx="0" cy="0"/>
          <a:chOff x="0" y="0"/>
          <a:chExt cx="0" cy="0"/>
        </a:xfrm>
      </p:grpSpPr>
      <p:sp>
        <p:nvSpPr>
          <p:cNvPr id="815" name="Google Shape;815;p5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Q27</a:t>
            </a:r>
            <a:endParaRPr sz="4000" b="1">
              <a:solidFill>
                <a:srgbClr val="0092D2"/>
              </a:solidFill>
              <a:latin typeface="Arial"/>
              <a:ea typeface="Arial"/>
              <a:cs typeface="Arial"/>
              <a:sym typeface="Arial"/>
            </a:endParaRPr>
          </a:p>
        </p:txBody>
      </p:sp>
      <p:sp>
        <p:nvSpPr>
          <p:cNvPr id="816" name="Google Shape;816;p5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human brain looks most like: (a) a light bulb  (b) a large wrinkly walnut  (c) a loaf of bread?</a:t>
            </a:r>
            <a:endParaRPr sz="40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0"/>
        <p:cNvGrpSpPr/>
        <p:nvPr/>
      </p:nvGrpSpPr>
      <p:grpSpPr>
        <a:xfrm>
          <a:off x="0" y="0"/>
          <a:ext cx="0" cy="0"/>
          <a:chOff x="0" y="0"/>
          <a:chExt cx="0" cy="0"/>
        </a:xfrm>
      </p:grpSpPr>
      <p:sp>
        <p:nvSpPr>
          <p:cNvPr id="821" name="Google Shape;821;p5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Q28</a:t>
            </a:r>
            <a:endParaRPr sz="4000" b="1">
              <a:solidFill>
                <a:srgbClr val="0092D2"/>
              </a:solidFill>
              <a:latin typeface="Arial"/>
              <a:ea typeface="Arial"/>
              <a:cs typeface="Arial"/>
              <a:sym typeface="Arial"/>
            </a:endParaRPr>
          </a:p>
        </p:txBody>
      </p:sp>
      <p:sp>
        <p:nvSpPr>
          <p:cNvPr id="822" name="Google Shape;822;p5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In mid-2019 the NZ Government will introduce a compulsory ban on the use of what widely used material?</a:t>
            </a:r>
            <a:endParaRPr sz="400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6"/>
        <p:cNvGrpSpPr/>
        <p:nvPr/>
      </p:nvGrpSpPr>
      <p:grpSpPr>
        <a:xfrm>
          <a:off x="0" y="0"/>
          <a:ext cx="0" cy="0"/>
          <a:chOff x="0" y="0"/>
          <a:chExt cx="0" cy="0"/>
        </a:xfrm>
      </p:grpSpPr>
      <p:sp>
        <p:nvSpPr>
          <p:cNvPr id="827" name="Google Shape;827;p6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Q29</a:t>
            </a:r>
            <a:endParaRPr sz="4000" b="1">
              <a:solidFill>
                <a:srgbClr val="0092D2"/>
              </a:solidFill>
              <a:latin typeface="Arial"/>
              <a:ea typeface="Arial"/>
              <a:cs typeface="Arial"/>
              <a:sym typeface="Arial"/>
            </a:endParaRPr>
          </a:p>
        </p:txBody>
      </p:sp>
      <p:sp>
        <p:nvSpPr>
          <p:cNvPr id="828" name="Google Shape;828;p6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52 divided by 4 equals what?</a:t>
            </a:r>
            <a:endParaRPr sz="400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2"/>
        <p:cNvGrpSpPr/>
        <p:nvPr/>
      </p:nvGrpSpPr>
      <p:grpSpPr>
        <a:xfrm>
          <a:off x="0" y="0"/>
          <a:ext cx="0" cy="0"/>
          <a:chOff x="0" y="0"/>
          <a:chExt cx="0" cy="0"/>
        </a:xfrm>
      </p:grpSpPr>
      <p:sp>
        <p:nvSpPr>
          <p:cNvPr id="833" name="Google Shape;833;p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Q30</a:t>
            </a:r>
            <a:endParaRPr sz="4000" b="1">
              <a:solidFill>
                <a:srgbClr val="0092D2"/>
              </a:solidFill>
              <a:latin typeface="Arial"/>
              <a:ea typeface="Arial"/>
              <a:cs typeface="Arial"/>
              <a:sym typeface="Arial"/>
            </a:endParaRPr>
          </a:p>
        </p:txBody>
      </p:sp>
      <p:sp>
        <p:nvSpPr>
          <p:cNvPr id="834" name="Google Shape;834;p6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From which part of a cave do stalactites grow?</a:t>
            </a:r>
            <a:endParaRPr sz="400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8"/>
        <p:cNvGrpSpPr/>
        <p:nvPr/>
      </p:nvGrpSpPr>
      <p:grpSpPr>
        <a:xfrm>
          <a:off x="0" y="0"/>
          <a:ext cx="0" cy="0"/>
          <a:chOff x="0" y="0"/>
          <a:chExt cx="0" cy="0"/>
        </a:xfrm>
      </p:grpSpPr>
      <p:sp>
        <p:nvSpPr>
          <p:cNvPr id="839" name="Google Shape;839;p62"/>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840" name="Google Shape;840;p6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6000"/>
              <a:buChar char="•"/>
            </a:pPr>
            <a:r>
              <a:rPr lang="en-US" sz="6000" b="1"/>
              <a:t>ROUND 4</a:t>
            </a:r>
            <a:br>
              <a:rPr lang="en-US" sz="6000" b="1"/>
            </a:br>
            <a:r>
              <a:rPr lang="en-US" sz="6000" b="1"/>
              <a:t/>
            </a:r>
            <a:br>
              <a:rPr lang="en-US" sz="6000" b="1"/>
            </a:br>
            <a:r>
              <a:rPr lang="en-US" sz="6000" b="1"/>
              <a:t>Primary Section</a:t>
            </a:r>
            <a:br>
              <a:rPr lang="en-US" sz="6000" b="1"/>
            </a:br>
            <a:r>
              <a:rPr lang="en-US" sz="6000" b="1"/>
              <a:t>Years 5-6</a:t>
            </a:r>
            <a:endParaRPr sz="2600">
              <a:solidFill>
                <a:srgbClr val="FFFFFF"/>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4"/>
        <p:cNvGrpSpPr/>
        <p:nvPr/>
      </p:nvGrpSpPr>
      <p:grpSpPr>
        <a:xfrm>
          <a:off x="0" y="0"/>
          <a:ext cx="0" cy="0"/>
          <a:chOff x="0" y="0"/>
          <a:chExt cx="0" cy="0"/>
        </a:xfrm>
      </p:grpSpPr>
      <p:sp>
        <p:nvSpPr>
          <p:cNvPr id="845" name="Google Shape;845;p6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Q21:</a:t>
            </a:r>
            <a:br>
              <a:rPr lang="en-US" sz="4000" b="1" cap="none"/>
            </a:br>
            <a:r>
              <a:rPr lang="en-US" sz="4000" b="1" cap="none"/>
              <a:t>HOW MANY KIDNEYS DOES A PERSON USUALLY HAVE?</a:t>
            </a:r>
            <a:endParaRPr/>
          </a:p>
        </p:txBody>
      </p:sp>
      <p:sp>
        <p:nvSpPr>
          <p:cNvPr id="846" name="Google Shape;846;p6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TWO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0"/>
        <p:cNvGrpSpPr/>
        <p:nvPr/>
      </p:nvGrpSpPr>
      <p:grpSpPr>
        <a:xfrm>
          <a:off x="0" y="0"/>
          <a:ext cx="0" cy="0"/>
          <a:chOff x="0" y="0"/>
          <a:chExt cx="0" cy="0"/>
        </a:xfrm>
      </p:grpSpPr>
      <p:sp>
        <p:nvSpPr>
          <p:cNvPr id="851" name="Google Shape;851;p6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Q22:</a:t>
            </a:r>
            <a:br>
              <a:rPr lang="en-US" sz="4000" b="1" cap="none"/>
            </a:br>
            <a:r>
              <a:rPr lang="en-US" sz="4000" b="1" cap="none"/>
              <a:t>ROUND 133 TO THE NEAREST 100.?</a:t>
            </a:r>
            <a:endParaRPr/>
          </a:p>
        </p:txBody>
      </p:sp>
      <p:sp>
        <p:nvSpPr>
          <p:cNvPr id="852" name="Google Shape;852;p6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100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6"/>
        <p:cNvGrpSpPr/>
        <p:nvPr/>
      </p:nvGrpSpPr>
      <p:grpSpPr>
        <a:xfrm>
          <a:off x="0" y="0"/>
          <a:ext cx="0" cy="0"/>
          <a:chOff x="0" y="0"/>
          <a:chExt cx="0" cy="0"/>
        </a:xfrm>
      </p:grpSpPr>
      <p:sp>
        <p:nvSpPr>
          <p:cNvPr id="857" name="Google Shape;857;p6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Q23:</a:t>
            </a:r>
            <a:br>
              <a:rPr lang="en-US" sz="4000" b="1" cap="none"/>
            </a:br>
            <a:r>
              <a:rPr lang="en-US" sz="4000" b="1" cap="none"/>
              <a:t>IN WHICH COUNTRY IS NASA LOCATED?</a:t>
            </a:r>
            <a:endParaRPr/>
          </a:p>
        </p:txBody>
      </p:sp>
      <p:sp>
        <p:nvSpPr>
          <p:cNvPr id="858" name="Google Shape;858;p6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USA (AMERICA)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2"/>
        <p:cNvGrpSpPr/>
        <p:nvPr/>
      </p:nvGrpSpPr>
      <p:grpSpPr>
        <a:xfrm>
          <a:off x="0" y="0"/>
          <a:ext cx="0" cy="0"/>
          <a:chOff x="0" y="0"/>
          <a:chExt cx="0" cy="0"/>
        </a:xfrm>
      </p:grpSpPr>
      <p:sp>
        <p:nvSpPr>
          <p:cNvPr id="863" name="Google Shape;863;p6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Q24:</a:t>
            </a:r>
            <a:br>
              <a:rPr lang="en-US" sz="4000" b="1" cap="none"/>
            </a:br>
            <a:r>
              <a:rPr lang="en-US" sz="4000" b="1" cap="none"/>
              <a:t>WHICH PLANET IS KNOWN AS THE 'RED PLANET'?</a:t>
            </a:r>
            <a:endParaRPr/>
          </a:p>
        </p:txBody>
      </p:sp>
      <p:sp>
        <p:nvSpPr>
          <p:cNvPr id="864" name="Google Shape;864;p6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MARS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8"/>
        <p:cNvGrpSpPr/>
        <p:nvPr/>
      </p:nvGrpSpPr>
      <p:grpSpPr>
        <a:xfrm>
          <a:off x="0" y="0"/>
          <a:ext cx="0" cy="0"/>
          <a:chOff x="0" y="0"/>
          <a:chExt cx="0" cy="0"/>
        </a:xfrm>
      </p:grpSpPr>
      <p:sp>
        <p:nvSpPr>
          <p:cNvPr id="869" name="Google Shape;869;p6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Q25:</a:t>
            </a:r>
            <a:br>
              <a:rPr lang="en-US" sz="4000" b="1" cap="none"/>
            </a:br>
            <a:r>
              <a:rPr lang="en-US" sz="4000" b="1" cap="none"/>
              <a:t>WHAT, STARTING WITH 'T', IS THE NAME FOR THE YOUNG OF A FROG?</a:t>
            </a:r>
            <a:endParaRPr/>
          </a:p>
        </p:txBody>
      </p:sp>
      <p:sp>
        <p:nvSpPr>
          <p:cNvPr id="870" name="Google Shape;870;p6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TADPOLE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3"/>
        <p:cNvGrpSpPr/>
        <p:nvPr/>
      </p:nvGrpSpPr>
      <p:grpSpPr>
        <a:xfrm>
          <a:off x="0" y="0"/>
          <a:ext cx="0" cy="0"/>
          <a:chOff x="0" y="0"/>
          <a:chExt cx="0" cy="0"/>
        </a:xfrm>
      </p:grpSpPr>
      <p:sp>
        <p:nvSpPr>
          <p:cNvPr id="494" name="Google Shape;494;p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Q5</a:t>
            </a:r>
            <a:endParaRPr sz="4000" b="1">
              <a:solidFill>
                <a:srgbClr val="0092D2"/>
              </a:solidFill>
              <a:latin typeface="Arial"/>
              <a:ea typeface="Arial"/>
              <a:cs typeface="Arial"/>
              <a:sym typeface="Arial"/>
            </a:endParaRPr>
          </a:p>
        </p:txBody>
      </p:sp>
      <p:sp>
        <p:nvSpPr>
          <p:cNvPr id="495" name="Google Shape;495;p7"/>
          <p:cNvSpPr txBox="1">
            <a:spLocks noGrp="1"/>
          </p:cNvSpPr>
          <p:nvPr>
            <p:ph type="body" idx="1"/>
          </p:nvPr>
        </p:nvSpPr>
        <p:spPr>
          <a:xfrm>
            <a:off x="495300" y="1600200"/>
            <a:ext cx="3783900" cy="376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Who is this internationally famous scientist?</a:t>
            </a:r>
            <a:endParaRPr sz="4000">
              <a:latin typeface="Arial"/>
              <a:ea typeface="Arial"/>
              <a:cs typeface="Arial"/>
              <a:sym typeface="Arial"/>
            </a:endParaRPr>
          </a:p>
        </p:txBody>
      </p:sp>
      <p:pic>
        <p:nvPicPr>
          <p:cNvPr id="496" name="Google Shape;496;p7" descr="Image result for photo of david attenborough"/>
          <p:cNvPicPr preferRelativeResize="0"/>
          <p:nvPr/>
        </p:nvPicPr>
        <p:blipFill rotWithShape="1">
          <a:blip r:embed="rId4">
            <a:alphaModFix/>
          </a:blip>
          <a:srcRect/>
          <a:stretch/>
        </p:blipFill>
        <p:spPr>
          <a:xfrm>
            <a:off x="4431600" y="593579"/>
            <a:ext cx="5208050" cy="36625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4"/>
        <p:cNvGrpSpPr/>
        <p:nvPr/>
      </p:nvGrpSpPr>
      <p:grpSpPr>
        <a:xfrm>
          <a:off x="0" y="0"/>
          <a:ext cx="0" cy="0"/>
          <a:chOff x="0" y="0"/>
          <a:chExt cx="0" cy="0"/>
        </a:xfrm>
      </p:grpSpPr>
      <p:sp>
        <p:nvSpPr>
          <p:cNvPr id="875" name="Google Shape;875;p6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Q26:</a:t>
            </a:r>
            <a:br>
              <a:rPr lang="en-US" sz="4000" b="1" cap="none"/>
            </a:br>
            <a:r>
              <a:rPr lang="en-US" sz="4000" b="1" cap="none"/>
              <a:t>HOW MANY ZEROS IN TEN MILLION?</a:t>
            </a:r>
            <a:endParaRPr/>
          </a:p>
        </p:txBody>
      </p:sp>
      <p:sp>
        <p:nvSpPr>
          <p:cNvPr id="876" name="Google Shape;876;p6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0"/>
        <p:cNvGrpSpPr/>
        <p:nvPr/>
      </p:nvGrpSpPr>
      <p:grpSpPr>
        <a:xfrm>
          <a:off x="0" y="0"/>
          <a:ext cx="0" cy="0"/>
          <a:chOff x="0" y="0"/>
          <a:chExt cx="0" cy="0"/>
        </a:xfrm>
      </p:grpSpPr>
      <p:sp>
        <p:nvSpPr>
          <p:cNvPr id="881" name="Google Shape;881;p6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Q27:</a:t>
            </a:r>
            <a:br>
              <a:rPr lang="en-US" sz="4000" b="1" cap="none"/>
            </a:br>
            <a:r>
              <a:rPr lang="en-US" sz="4000" b="1" cap="none"/>
              <a:t>THE HUMAN BRAIN LOOKS MOST LIKE: (A) A LIGHT BULB  (B) A LARGE WRINKLY WALNUT  (C) A LOAF OF BREAD?</a:t>
            </a:r>
            <a:endParaRPr/>
          </a:p>
        </p:txBody>
      </p:sp>
      <p:sp>
        <p:nvSpPr>
          <p:cNvPr id="882" name="Google Shape;882;p6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(B) A LARGE WRINKLY WALNUT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6"/>
        <p:cNvGrpSpPr/>
        <p:nvPr/>
      </p:nvGrpSpPr>
      <p:grpSpPr>
        <a:xfrm>
          <a:off x="0" y="0"/>
          <a:ext cx="0" cy="0"/>
          <a:chOff x="0" y="0"/>
          <a:chExt cx="0" cy="0"/>
        </a:xfrm>
      </p:grpSpPr>
      <p:sp>
        <p:nvSpPr>
          <p:cNvPr id="887" name="Google Shape;887;p7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Q28:</a:t>
            </a:r>
            <a:br>
              <a:rPr lang="en-US" sz="4000" b="1" cap="none"/>
            </a:br>
            <a:r>
              <a:rPr lang="en-US" sz="4000" b="1" cap="none"/>
              <a:t>IN MID-2019 THE NZ GOVERNMENT WILL INTRODUCE A COMPULSORY BAN ON THE USE OF WHAT WIDELY USED MATERIAL?</a:t>
            </a:r>
            <a:endParaRPr/>
          </a:p>
        </p:txBody>
      </p:sp>
      <p:sp>
        <p:nvSpPr>
          <p:cNvPr id="888" name="Google Shape;888;p7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PLASTIC BAGS (SINGLE USE)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2"/>
        <p:cNvGrpSpPr/>
        <p:nvPr/>
      </p:nvGrpSpPr>
      <p:grpSpPr>
        <a:xfrm>
          <a:off x="0" y="0"/>
          <a:ext cx="0" cy="0"/>
          <a:chOff x="0" y="0"/>
          <a:chExt cx="0" cy="0"/>
        </a:xfrm>
      </p:grpSpPr>
      <p:sp>
        <p:nvSpPr>
          <p:cNvPr id="893" name="Google Shape;893;p7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Q29:</a:t>
            </a:r>
            <a:br>
              <a:rPr lang="en-US" sz="4000" b="1" cap="none"/>
            </a:br>
            <a:r>
              <a:rPr lang="en-US" sz="4000" b="1" cap="none"/>
              <a:t>52 DIVIDED BY 4 EQUALS WHAT?</a:t>
            </a:r>
            <a:endParaRPr/>
          </a:p>
        </p:txBody>
      </p:sp>
      <p:sp>
        <p:nvSpPr>
          <p:cNvPr id="894" name="Google Shape;894;p7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8"/>
        <p:cNvGrpSpPr/>
        <p:nvPr/>
      </p:nvGrpSpPr>
      <p:grpSpPr>
        <a:xfrm>
          <a:off x="0" y="0"/>
          <a:ext cx="0" cy="0"/>
          <a:chOff x="0" y="0"/>
          <a:chExt cx="0" cy="0"/>
        </a:xfrm>
      </p:grpSpPr>
      <p:sp>
        <p:nvSpPr>
          <p:cNvPr id="899" name="Google Shape;899;p7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Q30:</a:t>
            </a:r>
            <a:br>
              <a:rPr lang="en-US" sz="4000" b="1" cap="none"/>
            </a:br>
            <a:r>
              <a:rPr lang="en-US" sz="4000" b="1" cap="none"/>
              <a:t>FROM WHICH PART OF A CAVE DO STALACTITES GROW?</a:t>
            </a:r>
            <a:endParaRPr/>
          </a:p>
        </p:txBody>
      </p:sp>
      <p:sp>
        <p:nvSpPr>
          <p:cNvPr id="900" name="Google Shape;900;p7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CEILING (ROOF, TOP)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4"/>
        <p:cNvGrpSpPr/>
        <p:nvPr/>
      </p:nvGrpSpPr>
      <p:grpSpPr>
        <a:xfrm>
          <a:off x="0" y="0"/>
          <a:ext cx="0" cy="0"/>
          <a:chOff x="0" y="0"/>
          <a:chExt cx="0" cy="0"/>
        </a:xfrm>
      </p:grpSpPr>
      <p:sp>
        <p:nvSpPr>
          <p:cNvPr id="905" name="Google Shape;905;p73"/>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8000"/>
              <a:buFont typeface="Calibri"/>
              <a:buNone/>
            </a:pPr>
            <a:r>
              <a:rPr lang="en-US" sz="8000">
                <a:solidFill>
                  <a:schemeClr val="lt1"/>
                </a:solidFill>
              </a:rPr>
              <a:t> QUESTIONS</a:t>
            </a:r>
            <a:endParaRPr sz="8000" b="1">
              <a:solidFill>
                <a:schemeClr val="lt1"/>
              </a:solidFill>
              <a:latin typeface="Arial"/>
              <a:ea typeface="Arial"/>
              <a:cs typeface="Arial"/>
              <a:sym typeface="Arial"/>
            </a:endParaRPr>
          </a:p>
        </p:txBody>
      </p:sp>
      <p:sp>
        <p:nvSpPr>
          <p:cNvPr id="906" name="Google Shape;906;p7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r>
              <a:rPr lang="en-US" sz="6000" b="1"/>
              <a:t>ROUND 5</a:t>
            </a:r>
            <a:br>
              <a:rPr lang="en-US" sz="6000" b="1"/>
            </a:br>
            <a:r>
              <a:rPr lang="en-US" sz="6000" b="1"/>
              <a:t/>
            </a:r>
            <a:br>
              <a:rPr lang="en-US" sz="6000" b="1"/>
            </a:br>
            <a:r>
              <a:rPr lang="en-US" sz="6000" b="1"/>
              <a:t>Primary Section</a:t>
            </a:r>
            <a:br>
              <a:rPr lang="en-US" sz="6000" b="1"/>
            </a:br>
            <a:r>
              <a:rPr lang="en-US" sz="6000" b="1"/>
              <a:t>Years 5-6</a:t>
            </a:r>
            <a:endParaRPr sz="6000">
              <a:solidFill>
                <a:srgbClr val="FFFFFF"/>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0"/>
        <p:cNvGrpSpPr/>
        <p:nvPr/>
      </p:nvGrpSpPr>
      <p:grpSpPr>
        <a:xfrm>
          <a:off x="0" y="0"/>
          <a:ext cx="0" cy="0"/>
          <a:chOff x="0" y="0"/>
          <a:chExt cx="0" cy="0"/>
        </a:xfrm>
      </p:grpSpPr>
      <p:sp>
        <p:nvSpPr>
          <p:cNvPr id="911" name="Google Shape;911;p7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Q31</a:t>
            </a:r>
            <a:endParaRPr sz="4000" b="1">
              <a:solidFill>
                <a:srgbClr val="0092D2"/>
              </a:solidFill>
              <a:latin typeface="Arial"/>
              <a:ea typeface="Arial"/>
              <a:cs typeface="Arial"/>
              <a:sym typeface="Arial"/>
            </a:endParaRPr>
          </a:p>
        </p:txBody>
      </p:sp>
      <p:sp>
        <p:nvSpPr>
          <p:cNvPr id="912" name="Google Shape;912;p74"/>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Are tornadoes or hurricanes called 'twisters'?</a:t>
            </a:r>
            <a:endParaRPr sz="4000">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6"/>
        <p:cNvGrpSpPr/>
        <p:nvPr/>
      </p:nvGrpSpPr>
      <p:grpSpPr>
        <a:xfrm>
          <a:off x="0" y="0"/>
          <a:ext cx="0" cy="0"/>
          <a:chOff x="0" y="0"/>
          <a:chExt cx="0" cy="0"/>
        </a:xfrm>
      </p:grpSpPr>
      <p:sp>
        <p:nvSpPr>
          <p:cNvPr id="917" name="Google Shape;917;p7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Q32</a:t>
            </a:r>
            <a:endParaRPr sz="4000" b="1">
              <a:solidFill>
                <a:srgbClr val="0092D2"/>
              </a:solidFill>
              <a:latin typeface="Arial"/>
              <a:ea typeface="Arial"/>
              <a:cs typeface="Arial"/>
              <a:sym typeface="Arial"/>
            </a:endParaRPr>
          </a:p>
        </p:txBody>
      </p:sp>
      <p:sp>
        <p:nvSpPr>
          <p:cNvPr id="918" name="Google Shape;918;p75"/>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computer software company did Bill Gates found?</a:t>
            </a:r>
            <a:endParaRPr sz="4000">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2"/>
        <p:cNvGrpSpPr/>
        <p:nvPr/>
      </p:nvGrpSpPr>
      <p:grpSpPr>
        <a:xfrm>
          <a:off x="0" y="0"/>
          <a:ext cx="0" cy="0"/>
          <a:chOff x="0" y="0"/>
          <a:chExt cx="0" cy="0"/>
        </a:xfrm>
      </p:grpSpPr>
      <p:sp>
        <p:nvSpPr>
          <p:cNvPr id="923" name="Google Shape;923;p7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Q33</a:t>
            </a:r>
            <a:endParaRPr sz="4000" b="1">
              <a:solidFill>
                <a:srgbClr val="0092D2"/>
              </a:solidFill>
              <a:latin typeface="Arial"/>
              <a:ea typeface="Arial"/>
              <a:cs typeface="Arial"/>
              <a:sym typeface="Arial"/>
            </a:endParaRPr>
          </a:p>
        </p:txBody>
      </p:sp>
      <p:sp>
        <p:nvSpPr>
          <p:cNvPr id="924" name="Google Shape;924;p76"/>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a group of bees on the move called?</a:t>
            </a:r>
            <a:endParaRPr sz="4000">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8"/>
        <p:cNvGrpSpPr/>
        <p:nvPr/>
      </p:nvGrpSpPr>
      <p:grpSpPr>
        <a:xfrm>
          <a:off x="0" y="0"/>
          <a:ext cx="0" cy="0"/>
          <a:chOff x="0" y="0"/>
          <a:chExt cx="0" cy="0"/>
        </a:xfrm>
      </p:grpSpPr>
      <p:sp>
        <p:nvSpPr>
          <p:cNvPr id="929" name="Google Shape;929;p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Q34</a:t>
            </a:r>
            <a:endParaRPr sz="4000" b="1">
              <a:solidFill>
                <a:srgbClr val="0092D2"/>
              </a:solidFill>
              <a:latin typeface="Arial"/>
              <a:ea typeface="Arial"/>
              <a:cs typeface="Arial"/>
              <a:sym typeface="Arial"/>
            </a:endParaRPr>
          </a:p>
        </p:txBody>
      </p:sp>
      <p:sp>
        <p:nvSpPr>
          <p:cNvPr id="930" name="Google Shape;930;p7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Māori word 'pūtaiao' refers to what? A: Science B: Technology C: Engineering D: Maths?</a:t>
            </a:r>
            <a:endParaRPr sz="4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0"/>
        <p:cNvGrpSpPr/>
        <p:nvPr/>
      </p:nvGrpSpPr>
      <p:grpSpPr>
        <a:xfrm>
          <a:off x="0" y="0"/>
          <a:ext cx="0" cy="0"/>
          <a:chOff x="0" y="0"/>
          <a:chExt cx="0" cy="0"/>
        </a:xfrm>
      </p:grpSpPr>
      <p:sp>
        <p:nvSpPr>
          <p:cNvPr id="501" name="Google Shape;501;p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Q6</a:t>
            </a:r>
            <a:endParaRPr sz="4000" b="1">
              <a:solidFill>
                <a:srgbClr val="0092D2"/>
              </a:solidFill>
              <a:latin typeface="Arial"/>
              <a:ea typeface="Arial"/>
              <a:cs typeface="Arial"/>
              <a:sym typeface="Arial"/>
            </a:endParaRPr>
          </a:p>
        </p:txBody>
      </p:sp>
      <p:sp>
        <p:nvSpPr>
          <p:cNvPr id="502" name="Google Shape;502;p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is the outer most colour in a rainbow?</a:t>
            </a:r>
            <a:endParaRPr sz="40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4"/>
        <p:cNvGrpSpPr/>
        <p:nvPr/>
      </p:nvGrpSpPr>
      <p:grpSpPr>
        <a:xfrm>
          <a:off x="0" y="0"/>
          <a:ext cx="0" cy="0"/>
          <a:chOff x="0" y="0"/>
          <a:chExt cx="0" cy="0"/>
        </a:xfrm>
      </p:grpSpPr>
      <p:sp>
        <p:nvSpPr>
          <p:cNvPr id="935" name="Google Shape;935;p7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Q35</a:t>
            </a:r>
            <a:endParaRPr sz="4000" b="1">
              <a:solidFill>
                <a:srgbClr val="0092D2"/>
              </a:solidFill>
              <a:latin typeface="Arial"/>
              <a:ea typeface="Arial"/>
              <a:cs typeface="Arial"/>
              <a:sym typeface="Arial"/>
            </a:endParaRPr>
          </a:p>
        </p:txBody>
      </p:sp>
      <p:sp>
        <p:nvSpPr>
          <p:cNvPr id="936" name="Google Shape;936;p78"/>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World Wide _____ was invented in 1989?</a:t>
            </a:r>
            <a:endParaRPr sz="4000">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0"/>
        <p:cNvGrpSpPr/>
        <p:nvPr/>
      </p:nvGrpSpPr>
      <p:grpSpPr>
        <a:xfrm>
          <a:off x="0" y="0"/>
          <a:ext cx="0" cy="0"/>
          <a:chOff x="0" y="0"/>
          <a:chExt cx="0" cy="0"/>
        </a:xfrm>
      </p:grpSpPr>
      <p:sp>
        <p:nvSpPr>
          <p:cNvPr id="941" name="Google Shape;941;p7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Q36</a:t>
            </a:r>
            <a:endParaRPr sz="4000" b="1">
              <a:solidFill>
                <a:srgbClr val="0092D2"/>
              </a:solidFill>
              <a:latin typeface="Arial"/>
              <a:ea typeface="Arial"/>
              <a:cs typeface="Arial"/>
              <a:sym typeface="Arial"/>
            </a:endParaRPr>
          </a:p>
        </p:txBody>
      </p:sp>
      <p:sp>
        <p:nvSpPr>
          <p:cNvPr id="942" name="Google Shape;942;p7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starting with 'p', is a gem made by oysters?</a:t>
            </a:r>
            <a:endParaRPr sz="4000">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6"/>
        <p:cNvGrpSpPr/>
        <p:nvPr/>
      </p:nvGrpSpPr>
      <p:grpSpPr>
        <a:xfrm>
          <a:off x="0" y="0"/>
          <a:ext cx="0" cy="0"/>
          <a:chOff x="0" y="0"/>
          <a:chExt cx="0" cy="0"/>
        </a:xfrm>
      </p:grpSpPr>
      <p:sp>
        <p:nvSpPr>
          <p:cNvPr id="947" name="Google Shape;947;p80"/>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Q37</a:t>
            </a:r>
            <a:endParaRPr sz="4000" b="1">
              <a:solidFill>
                <a:srgbClr val="0092D2"/>
              </a:solidFill>
              <a:latin typeface="Arial"/>
              <a:ea typeface="Arial"/>
              <a:cs typeface="Arial"/>
              <a:sym typeface="Arial"/>
            </a:endParaRPr>
          </a:p>
        </p:txBody>
      </p:sp>
      <p:sp>
        <p:nvSpPr>
          <p:cNvPr id="948" name="Google Shape;948;p80"/>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The retina is found in which part of your body?</a:t>
            </a:r>
            <a:endParaRPr sz="4000">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2"/>
        <p:cNvGrpSpPr/>
        <p:nvPr/>
      </p:nvGrpSpPr>
      <p:grpSpPr>
        <a:xfrm>
          <a:off x="0" y="0"/>
          <a:ext cx="0" cy="0"/>
          <a:chOff x="0" y="0"/>
          <a:chExt cx="0" cy="0"/>
        </a:xfrm>
      </p:grpSpPr>
      <p:sp>
        <p:nvSpPr>
          <p:cNvPr id="953" name="Google Shape;953;p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Q38</a:t>
            </a:r>
            <a:endParaRPr sz="4000" b="1">
              <a:solidFill>
                <a:srgbClr val="0092D2"/>
              </a:solidFill>
              <a:latin typeface="Arial"/>
              <a:ea typeface="Arial"/>
              <a:cs typeface="Arial"/>
              <a:sym typeface="Arial"/>
            </a:endParaRPr>
          </a:p>
        </p:txBody>
      </p:sp>
      <p:sp>
        <p:nvSpPr>
          <p:cNvPr id="954" name="Google Shape;954;p81"/>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number does the Roman numeral 'X' stand for?</a:t>
            </a:r>
            <a:endParaRPr sz="4000">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8"/>
        <p:cNvGrpSpPr/>
        <p:nvPr/>
      </p:nvGrpSpPr>
      <p:grpSpPr>
        <a:xfrm>
          <a:off x="0" y="0"/>
          <a:ext cx="0" cy="0"/>
          <a:chOff x="0" y="0"/>
          <a:chExt cx="0" cy="0"/>
        </a:xfrm>
      </p:grpSpPr>
      <p:sp>
        <p:nvSpPr>
          <p:cNvPr id="959" name="Google Shape;959;p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Q39</a:t>
            </a:r>
            <a:endParaRPr sz="4000" b="1">
              <a:solidFill>
                <a:srgbClr val="0092D2"/>
              </a:solidFill>
              <a:latin typeface="Arial"/>
              <a:ea typeface="Arial"/>
              <a:cs typeface="Arial"/>
              <a:sym typeface="Arial"/>
            </a:endParaRPr>
          </a:p>
        </p:txBody>
      </p:sp>
      <p:sp>
        <p:nvSpPr>
          <p:cNvPr id="960" name="Google Shape;960;p82"/>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If it takes 9 minutes to run one kilometre, how long would it take to run 18 kilometres?</a:t>
            </a:r>
            <a:endParaRPr sz="4000">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4"/>
        <p:cNvGrpSpPr/>
        <p:nvPr/>
      </p:nvGrpSpPr>
      <p:grpSpPr>
        <a:xfrm>
          <a:off x="0" y="0"/>
          <a:ext cx="0" cy="0"/>
          <a:chOff x="0" y="0"/>
          <a:chExt cx="0" cy="0"/>
        </a:xfrm>
      </p:grpSpPr>
      <p:sp>
        <p:nvSpPr>
          <p:cNvPr id="965" name="Google Shape;965;p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Q40</a:t>
            </a:r>
            <a:endParaRPr sz="4000" b="1">
              <a:solidFill>
                <a:srgbClr val="0092D2"/>
              </a:solidFill>
              <a:latin typeface="Arial"/>
              <a:ea typeface="Arial"/>
              <a:cs typeface="Arial"/>
              <a:sym typeface="Arial"/>
            </a:endParaRPr>
          </a:p>
        </p:txBody>
      </p:sp>
      <p:sp>
        <p:nvSpPr>
          <p:cNvPr id="966" name="Google Shape;966;p83"/>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What material is a spider's web made from?</a:t>
            </a:r>
            <a:endParaRPr sz="4000">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0"/>
        <p:cNvGrpSpPr/>
        <p:nvPr/>
      </p:nvGrpSpPr>
      <p:grpSpPr>
        <a:xfrm>
          <a:off x="0" y="0"/>
          <a:ext cx="0" cy="0"/>
          <a:chOff x="0" y="0"/>
          <a:chExt cx="0" cy="0"/>
        </a:xfrm>
      </p:grpSpPr>
      <p:sp>
        <p:nvSpPr>
          <p:cNvPr id="971" name="Google Shape;971;p84"/>
          <p:cNvSpPr txBox="1">
            <a:spLocks noGrp="1"/>
          </p:cNvSpPr>
          <p:nvPr>
            <p:ph type="title"/>
          </p:nvPr>
        </p:nvSpPr>
        <p:spPr>
          <a:xfrm>
            <a:off x="495300" y="386697"/>
            <a:ext cx="8915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 </a:t>
            </a:r>
            <a:r>
              <a:rPr lang="en-US" sz="7200" b="1">
                <a:solidFill>
                  <a:schemeClr val="lt1"/>
                </a:solidFill>
              </a:rPr>
              <a:t>ANSWERS</a:t>
            </a:r>
            <a:endParaRPr sz="7200" b="1">
              <a:solidFill>
                <a:schemeClr val="lt1"/>
              </a:solidFill>
              <a:latin typeface="Arial"/>
              <a:ea typeface="Arial"/>
              <a:cs typeface="Arial"/>
              <a:sym typeface="Arial"/>
            </a:endParaRPr>
          </a:p>
        </p:txBody>
      </p:sp>
      <p:sp>
        <p:nvSpPr>
          <p:cNvPr id="972" name="Google Shape;972;p84"/>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r>
              <a:rPr lang="en-US" sz="6000" b="1"/>
              <a:t>ROUND 5</a:t>
            </a:r>
            <a:br>
              <a:rPr lang="en-US" sz="6000" b="1"/>
            </a:br>
            <a:r>
              <a:rPr lang="en-US" sz="6000" b="1"/>
              <a:t/>
            </a:r>
            <a:br>
              <a:rPr lang="en-US" sz="6000" b="1"/>
            </a:br>
            <a:r>
              <a:rPr lang="en-US" sz="6000" b="1"/>
              <a:t>Primary Section</a:t>
            </a:r>
            <a:br>
              <a:rPr lang="en-US" sz="6000" b="1"/>
            </a:br>
            <a:r>
              <a:rPr lang="en-US" sz="6000" b="1"/>
              <a:t>Years 5-6</a:t>
            </a:r>
            <a:endParaRPr sz="2600">
              <a:solidFill>
                <a:srgbClr val="FFFFFF"/>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6"/>
        <p:cNvGrpSpPr/>
        <p:nvPr/>
      </p:nvGrpSpPr>
      <p:grpSpPr>
        <a:xfrm>
          <a:off x="0" y="0"/>
          <a:ext cx="0" cy="0"/>
          <a:chOff x="0" y="0"/>
          <a:chExt cx="0" cy="0"/>
        </a:xfrm>
      </p:grpSpPr>
      <p:sp>
        <p:nvSpPr>
          <p:cNvPr id="977" name="Google Shape;977;p85"/>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Q31:</a:t>
            </a:r>
            <a:br>
              <a:rPr lang="en-US" sz="4000" b="1" cap="none"/>
            </a:br>
            <a:r>
              <a:rPr lang="en-US" sz="4000" b="1" cap="none"/>
              <a:t>ARE TORNADOES OR HURRICANES CALLED 'TWISTERS'?</a:t>
            </a:r>
            <a:endParaRPr/>
          </a:p>
        </p:txBody>
      </p:sp>
      <p:sp>
        <p:nvSpPr>
          <p:cNvPr id="978" name="Google Shape;978;p85"/>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TORNADOES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2"/>
        <p:cNvGrpSpPr/>
        <p:nvPr/>
      </p:nvGrpSpPr>
      <p:grpSpPr>
        <a:xfrm>
          <a:off x="0" y="0"/>
          <a:ext cx="0" cy="0"/>
          <a:chOff x="0" y="0"/>
          <a:chExt cx="0" cy="0"/>
        </a:xfrm>
      </p:grpSpPr>
      <p:sp>
        <p:nvSpPr>
          <p:cNvPr id="983" name="Google Shape;983;p86"/>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Q32:</a:t>
            </a:r>
            <a:br>
              <a:rPr lang="en-US" sz="4000" b="1" cap="none"/>
            </a:br>
            <a:r>
              <a:rPr lang="en-US" sz="4000" b="1" cap="none"/>
              <a:t>WHAT COMPUTER SOFTWARE COMPANY DID BILL GATES FOUND?</a:t>
            </a:r>
            <a:endParaRPr/>
          </a:p>
        </p:txBody>
      </p:sp>
      <p:sp>
        <p:nvSpPr>
          <p:cNvPr id="984" name="Google Shape;984;p86"/>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MICROSOFT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8"/>
        <p:cNvGrpSpPr/>
        <p:nvPr/>
      </p:nvGrpSpPr>
      <p:grpSpPr>
        <a:xfrm>
          <a:off x="0" y="0"/>
          <a:ext cx="0" cy="0"/>
          <a:chOff x="0" y="0"/>
          <a:chExt cx="0" cy="0"/>
        </a:xfrm>
      </p:grpSpPr>
      <p:sp>
        <p:nvSpPr>
          <p:cNvPr id="989" name="Google Shape;989;p87"/>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Q33:</a:t>
            </a:r>
            <a:br>
              <a:rPr lang="en-US" sz="4000" b="1" cap="none"/>
            </a:br>
            <a:r>
              <a:rPr lang="en-US" sz="4000" b="1" cap="none"/>
              <a:t>WHAT IS A GROUP OF BEES ON THE MOVE CALLED?</a:t>
            </a:r>
            <a:endParaRPr/>
          </a:p>
        </p:txBody>
      </p:sp>
      <p:sp>
        <p:nvSpPr>
          <p:cNvPr id="990" name="Google Shape;990;p87"/>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SWARM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6"/>
        <p:cNvGrpSpPr/>
        <p:nvPr/>
      </p:nvGrpSpPr>
      <p:grpSpPr>
        <a:xfrm>
          <a:off x="0" y="0"/>
          <a:ext cx="0" cy="0"/>
          <a:chOff x="0" y="0"/>
          <a:chExt cx="0" cy="0"/>
        </a:xfrm>
      </p:grpSpPr>
      <p:sp>
        <p:nvSpPr>
          <p:cNvPr id="507" name="Google Shape;507;p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Q7</a:t>
            </a:r>
            <a:endParaRPr sz="4000" b="1">
              <a:solidFill>
                <a:srgbClr val="0092D2"/>
              </a:solidFill>
              <a:latin typeface="Arial"/>
              <a:ea typeface="Arial"/>
              <a:cs typeface="Arial"/>
              <a:sym typeface="Arial"/>
            </a:endParaRPr>
          </a:p>
        </p:txBody>
      </p:sp>
      <p:sp>
        <p:nvSpPr>
          <p:cNvPr id="508" name="Google Shape;508;p9"/>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Lucy has $10. She spends $4.80 at the shops. How much does she have left?</a:t>
            </a:r>
            <a:endParaRPr sz="400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4"/>
        <p:cNvGrpSpPr/>
        <p:nvPr/>
      </p:nvGrpSpPr>
      <p:grpSpPr>
        <a:xfrm>
          <a:off x="0" y="0"/>
          <a:ext cx="0" cy="0"/>
          <a:chOff x="0" y="0"/>
          <a:chExt cx="0" cy="0"/>
        </a:xfrm>
      </p:grpSpPr>
      <p:sp>
        <p:nvSpPr>
          <p:cNvPr id="995" name="Google Shape;995;p88"/>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Q34:</a:t>
            </a:r>
            <a:br>
              <a:rPr lang="en-US" sz="4000" b="1" cap="none"/>
            </a:br>
            <a:r>
              <a:rPr lang="en-US" sz="4000" cap="none">
                <a:latin typeface="Times New Roman"/>
                <a:ea typeface="Times New Roman"/>
                <a:cs typeface="Times New Roman"/>
                <a:sym typeface="Times New Roman"/>
              </a:rPr>
              <a:t>THE </a:t>
            </a:r>
            <a:r>
              <a:rPr lang="en-US">
                <a:latin typeface="Times New Roman"/>
                <a:ea typeface="Times New Roman"/>
                <a:cs typeface="Times New Roman"/>
                <a:sym typeface="Times New Roman"/>
              </a:rPr>
              <a:t>MĀORI WORD'PŪTAIAO'</a:t>
            </a:r>
            <a:r>
              <a:rPr lang="en-US" sz="4000" cap="none">
                <a:latin typeface="Times New Roman"/>
                <a:ea typeface="Times New Roman"/>
                <a:cs typeface="Times New Roman"/>
                <a:sym typeface="Times New Roman"/>
              </a:rPr>
              <a:t> REFERS TO WHAT? </a:t>
            </a:r>
            <a:endParaRPr>
              <a:latin typeface="Times New Roman"/>
              <a:ea typeface="Times New Roman"/>
              <a:cs typeface="Times New Roman"/>
              <a:sym typeface="Times New Roman"/>
            </a:endParaRPr>
          </a:p>
        </p:txBody>
      </p:sp>
      <p:sp>
        <p:nvSpPr>
          <p:cNvPr id="996" name="Google Shape;996;p88"/>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A: SCIENCE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0"/>
        <p:cNvGrpSpPr/>
        <p:nvPr/>
      </p:nvGrpSpPr>
      <p:grpSpPr>
        <a:xfrm>
          <a:off x="0" y="0"/>
          <a:ext cx="0" cy="0"/>
          <a:chOff x="0" y="0"/>
          <a:chExt cx="0" cy="0"/>
        </a:xfrm>
      </p:grpSpPr>
      <p:sp>
        <p:nvSpPr>
          <p:cNvPr id="1001" name="Google Shape;1001;p89"/>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Q35:</a:t>
            </a:r>
            <a:br>
              <a:rPr lang="en-US" sz="4000" b="1" cap="none"/>
            </a:br>
            <a:r>
              <a:rPr lang="en-US" sz="4000" b="1" cap="none"/>
              <a:t>THE WORLD WIDE _____ WAS INVENTED IN 1989?</a:t>
            </a:r>
            <a:endParaRPr/>
          </a:p>
        </p:txBody>
      </p:sp>
      <p:sp>
        <p:nvSpPr>
          <p:cNvPr id="1002" name="Google Shape;1002;p89"/>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WEB</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6"/>
        <p:cNvGrpSpPr/>
        <p:nvPr/>
      </p:nvGrpSpPr>
      <p:grpSpPr>
        <a:xfrm>
          <a:off x="0" y="0"/>
          <a:ext cx="0" cy="0"/>
          <a:chOff x="0" y="0"/>
          <a:chExt cx="0" cy="0"/>
        </a:xfrm>
      </p:grpSpPr>
      <p:sp>
        <p:nvSpPr>
          <p:cNvPr id="1007" name="Google Shape;1007;p90"/>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Q36:</a:t>
            </a:r>
            <a:br>
              <a:rPr lang="en-US" sz="4000" b="1" cap="none"/>
            </a:br>
            <a:r>
              <a:rPr lang="en-US" sz="4000" b="1" cap="none"/>
              <a:t>WHAT, STARTING WITH 'P', IS A GEM MADE BY OYSTERS?</a:t>
            </a:r>
            <a:endParaRPr/>
          </a:p>
        </p:txBody>
      </p:sp>
      <p:sp>
        <p:nvSpPr>
          <p:cNvPr id="1008" name="Google Shape;1008;p90"/>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PEARL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2"/>
        <p:cNvGrpSpPr/>
        <p:nvPr/>
      </p:nvGrpSpPr>
      <p:grpSpPr>
        <a:xfrm>
          <a:off x="0" y="0"/>
          <a:ext cx="0" cy="0"/>
          <a:chOff x="0" y="0"/>
          <a:chExt cx="0" cy="0"/>
        </a:xfrm>
      </p:grpSpPr>
      <p:sp>
        <p:nvSpPr>
          <p:cNvPr id="1013" name="Google Shape;1013;p91"/>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Q37:</a:t>
            </a:r>
            <a:br>
              <a:rPr lang="en-US" sz="4000" b="1" cap="none"/>
            </a:br>
            <a:r>
              <a:rPr lang="en-US" sz="4000" b="1" cap="none"/>
              <a:t>THE RETINA IS FOUND IN WHICH PART OF YOUR BODY?</a:t>
            </a:r>
            <a:endParaRPr/>
          </a:p>
        </p:txBody>
      </p:sp>
      <p:sp>
        <p:nvSpPr>
          <p:cNvPr id="1014" name="Google Shape;1014;p91"/>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EYE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92"/>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Q38:</a:t>
            </a:r>
            <a:br>
              <a:rPr lang="en-US" sz="4000" b="1" cap="none"/>
            </a:br>
            <a:r>
              <a:rPr lang="en-US" sz="4000" b="1" cap="none"/>
              <a:t>WHAT NUMBER DOES THE ROMAN NUMERAL 'X' STAND FOR?</a:t>
            </a:r>
            <a:endParaRPr/>
          </a:p>
        </p:txBody>
      </p:sp>
      <p:sp>
        <p:nvSpPr>
          <p:cNvPr id="1020" name="Google Shape;1020;p92"/>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4"/>
        <p:cNvGrpSpPr/>
        <p:nvPr/>
      </p:nvGrpSpPr>
      <p:grpSpPr>
        <a:xfrm>
          <a:off x="0" y="0"/>
          <a:ext cx="0" cy="0"/>
          <a:chOff x="0" y="0"/>
          <a:chExt cx="0" cy="0"/>
        </a:xfrm>
      </p:grpSpPr>
      <p:sp>
        <p:nvSpPr>
          <p:cNvPr id="1025" name="Google Shape;1025;p93"/>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Q39:</a:t>
            </a:r>
            <a:br>
              <a:rPr lang="en-US" sz="4000" b="1" cap="none"/>
            </a:br>
            <a:r>
              <a:rPr lang="en-US" sz="4000" b="1" cap="none"/>
              <a:t>IF IT TAKES 9 MINUTES TO RUN ONE KILOMETRE, HOW LONG WOULD IT TAKE TO RUN 18 KILOMETRES?</a:t>
            </a:r>
            <a:endParaRPr/>
          </a:p>
        </p:txBody>
      </p:sp>
      <p:sp>
        <p:nvSpPr>
          <p:cNvPr id="1026" name="Google Shape;1026;p93"/>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162 MINUTES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0"/>
        <p:cNvGrpSpPr/>
        <p:nvPr/>
      </p:nvGrpSpPr>
      <p:grpSpPr>
        <a:xfrm>
          <a:off x="0" y="0"/>
          <a:ext cx="0" cy="0"/>
          <a:chOff x="0" y="0"/>
          <a:chExt cx="0" cy="0"/>
        </a:xfrm>
      </p:grpSpPr>
      <p:sp>
        <p:nvSpPr>
          <p:cNvPr id="1031" name="Google Shape;1031;p94"/>
          <p:cNvSpPr txBox="1">
            <a:spLocks noGrp="1"/>
          </p:cNvSpPr>
          <p:nvPr>
            <p:ph type="title"/>
          </p:nvPr>
        </p:nvSpPr>
        <p:spPr>
          <a:xfrm>
            <a:off x="686971" y="421755"/>
            <a:ext cx="8420100" cy="22668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US" sz="4000" b="1" cap="none"/>
              <a:t>Q40:</a:t>
            </a:r>
            <a:br>
              <a:rPr lang="en-US" sz="4000" b="1" cap="none"/>
            </a:br>
            <a:r>
              <a:rPr lang="en-US" sz="4000" b="1" cap="none"/>
              <a:t>WHAT MATERIAL IS A SPIDER'S WEB MADE FROM?</a:t>
            </a:r>
            <a:endParaRPr/>
          </a:p>
        </p:txBody>
      </p:sp>
      <p:sp>
        <p:nvSpPr>
          <p:cNvPr id="1032" name="Google Shape;1032;p94"/>
          <p:cNvSpPr txBox="1"/>
          <p:nvPr/>
        </p:nvSpPr>
        <p:spPr>
          <a:xfrm>
            <a:off x="686971" y="2893325"/>
            <a:ext cx="8420100" cy="2472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ANSWER: SILK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6"/>
        <p:cNvGrpSpPr/>
        <p:nvPr/>
      </p:nvGrpSpPr>
      <p:grpSpPr>
        <a:xfrm>
          <a:off x="0" y="0"/>
          <a:ext cx="0" cy="0"/>
          <a:chOff x="0" y="0"/>
          <a:chExt cx="0" cy="0"/>
        </a:xfrm>
      </p:grpSpPr>
      <p:sp>
        <p:nvSpPr>
          <p:cNvPr id="1037" name="Google Shape;1037;p95"/>
          <p:cNvSpPr txBox="1">
            <a:spLocks noGrp="1"/>
          </p:cNvSpPr>
          <p:nvPr>
            <p:ph type="body" idx="1"/>
          </p:nvPr>
        </p:nvSpPr>
        <p:spPr>
          <a:xfrm>
            <a:off x="495300" y="740588"/>
            <a:ext cx="7946465" cy="46008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6000"/>
              <a:buNone/>
            </a:pPr>
            <a:r>
              <a:rPr lang="en-US" sz="6000" b="1">
                <a:solidFill>
                  <a:srgbClr val="FFFFFF"/>
                </a:solidFill>
                <a:latin typeface="Arial"/>
                <a:ea typeface="Arial"/>
                <a:cs typeface="Arial"/>
                <a:sym typeface="Arial"/>
              </a:rPr>
              <a:t>Well done to all teams participating in STEMM Student Challenge 2019</a:t>
            </a:r>
            <a:endParaRPr sz="6000" b="1">
              <a:solidFill>
                <a:srgbClr val="FFFFFF"/>
              </a:solidFill>
              <a:latin typeface="Arial"/>
              <a:ea typeface="Arial"/>
              <a:cs typeface="Arial"/>
              <a:sym typeface="Arial"/>
            </a:endParaRPr>
          </a:p>
          <a:p>
            <a:pPr marL="0" lvl="0" indent="0" algn="l" rtl="0">
              <a:lnSpc>
                <a:spcPct val="90000"/>
              </a:lnSpc>
              <a:spcBef>
                <a:spcPts val="520"/>
              </a:spcBef>
              <a:spcAft>
                <a:spcPts val="0"/>
              </a:spcAft>
              <a:buClr>
                <a:schemeClr val="dk1"/>
              </a:buClr>
              <a:buSzPts val="2600"/>
              <a:buNone/>
            </a:pPr>
            <a:endParaRPr sz="2600" b="1">
              <a:solidFill>
                <a:srgbClr val="FFFFFF"/>
              </a:solidFill>
              <a:latin typeface="Arial"/>
              <a:ea typeface="Arial"/>
              <a:cs typeface="Arial"/>
              <a:sym typeface="Arial"/>
            </a:endParaRPr>
          </a:p>
          <a:p>
            <a:pPr marL="0" lvl="0" indent="0" algn="l" rtl="0">
              <a:lnSpc>
                <a:spcPct val="90000"/>
              </a:lnSpc>
              <a:spcBef>
                <a:spcPts val="520"/>
              </a:spcBef>
              <a:spcAft>
                <a:spcPts val="0"/>
              </a:spcAft>
              <a:buClr>
                <a:srgbClr val="FFFFFF"/>
              </a:buClr>
              <a:buSzPts val="2600"/>
              <a:buNone/>
            </a:pPr>
            <a:r>
              <a:rPr lang="en-US" sz="2600">
                <a:solidFill>
                  <a:srgbClr val="FFFFFF"/>
                </a:solidFill>
                <a:latin typeface="Arial"/>
                <a:ea typeface="Arial"/>
                <a:cs typeface="Arial"/>
                <a:sym typeface="Arial"/>
              </a:rPr>
              <a:t>huttscience.co.nz </a:t>
            </a:r>
            <a:endParaRPr/>
          </a:p>
          <a:p>
            <a:pPr marL="0" lvl="0" indent="0" algn="l" rtl="0">
              <a:lnSpc>
                <a:spcPct val="90000"/>
              </a:lnSpc>
              <a:spcBef>
                <a:spcPts val="520"/>
              </a:spcBef>
              <a:spcAft>
                <a:spcPts val="0"/>
              </a:spcAft>
              <a:buClr>
                <a:schemeClr val="dk1"/>
              </a:buClr>
              <a:buSzPts val="2600"/>
              <a:buNone/>
            </a:pPr>
            <a:endParaRPr sz="2600" b="1">
              <a:solidFill>
                <a:srgbClr val="FFFFFF"/>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1"/>
        <p:cNvGrpSpPr/>
        <p:nvPr/>
      </p:nvGrpSpPr>
      <p:grpSpPr>
        <a:xfrm>
          <a:off x="0" y="0"/>
          <a:ext cx="0" cy="0"/>
          <a:chOff x="0" y="0"/>
          <a:chExt cx="0" cy="0"/>
        </a:xfrm>
      </p:grpSpPr>
      <p:sp>
        <p:nvSpPr>
          <p:cNvPr id="1042" name="Google Shape;1042;p96"/>
          <p:cNvSpPr txBox="1">
            <a:spLocks noGrp="1"/>
          </p:cNvSpPr>
          <p:nvPr>
            <p:ph type="title"/>
          </p:nvPr>
        </p:nvSpPr>
        <p:spPr>
          <a:xfrm>
            <a:off x="495300" y="386697"/>
            <a:ext cx="8915400" cy="19384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Calibri"/>
              <a:buNone/>
            </a:pPr>
            <a:r>
              <a:rPr lang="en-US">
                <a:solidFill>
                  <a:schemeClr val="lt1"/>
                </a:solidFill>
              </a:rPr>
              <a:t> </a:t>
            </a:r>
            <a:r>
              <a:rPr lang="en-US" sz="8000" b="1">
                <a:solidFill>
                  <a:schemeClr val="lt1"/>
                </a:solidFill>
              </a:rPr>
              <a:t>TIE BREAKER</a:t>
            </a:r>
            <a:endParaRPr sz="8000" b="1">
              <a:solidFill>
                <a:schemeClr val="lt1"/>
              </a:solidFill>
              <a:latin typeface="Arial"/>
              <a:ea typeface="Arial"/>
              <a:cs typeface="Arial"/>
              <a:sym typeface="Arial"/>
            </a:endParaRPr>
          </a:p>
        </p:txBody>
      </p:sp>
      <p:sp>
        <p:nvSpPr>
          <p:cNvPr id="1043" name="Google Shape;1043;p96"/>
          <p:cNvSpPr txBox="1">
            <a:spLocks noGrp="1"/>
          </p:cNvSpPr>
          <p:nvPr>
            <p:ph type="body" idx="1"/>
          </p:nvPr>
        </p:nvSpPr>
        <p:spPr>
          <a:xfrm>
            <a:off x="495300" y="2416629"/>
            <a:ext cx="8915400" cy="370953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None/>
            </a:pPr>
            <a:endParaRPr sz="6000" b="1" baseline="30000">
              <a:solidFill>
                <a:srgbClr val="FFFFFF"/>
              </a:solidFill>
              <a:latin typeface="Arial"/>
              <a:ea typeface="Arial"/>
              <a:cs typeface="Arial"/>
              <a:sym typeface="Arial"/>
            </a:endParaRPr>
          </a:p>
          <a:p>
            <a:pPr marL="342900" lvl="0" indent="-177800" algn="l" rtl="0">
              <a:lnSpc>
                <a:spcPct val="100000"/>
              </a:lnSpc>
              <a:spcBef>
                <a:spcPts val="520"/>
              </a:spcBef>
              <a:spcAft>
                <a:spcPts val="0"/>
              </a:spcAft>
              <a:buClr>
                <a:schemeClr val="dk1"/>
              </a:buClr>
              <a:buSzPts val="2600"/>
              <a:buNone/>
            </a:pPr>
            <a:endParaRPr sz="2600">
              <a:solidFill>
                <a:srgbClr val="FFFFFF"/>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7"/>
        <p:cNvGrpSpPr/>
        <p:nvPr/>
      </p:nvGrpSpPr>
      <p:grpSpPr>
        <a:xfrm>
          <a:off x="0" y="0"/>
          <a:ext cx="0" cy="0"/>
          <a:chOff x="0" y="0"/>
          <a:chExt cx="0" cy="0"/>
        </a:xfrm>
      </p:grpSpPr>
      <p:sp>
        <p:nvSpPr>
          <p:cNvPr id="1048" name="Google Shape;1048;p9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Question</a:t>
            </a:r>
            <a:endParaRPr sz="4000" b="1">
              <a:solidFill>
                <a:srgbClr val="0092D2"/>
              </a:solidFill>
              <a:latin typeface="Arial"/>
              <a:ea typeface="Arial"/>
              <a:cs typeface="Arial"/>
              <a:sym typeface="Arial"/>
            </a:endParaRPr>
          </a:p>
        </p:txBody>
      </p:sp>
      <p:sp>
        <p:nvSpPr>
          <p:cNvPr id="1049" name="Google Shape;1049;p97"/>
          <p:cNvSpPr txBox="1">
            <a:spLocks noGrp="1"/>
          </p:cNvSpPr>
          <p:nvPr>
            <p:ph type="body" idx="1"/>
          </p:nvPr>
        </p:nvSpPr>
        <p:spPr>
          <a:xfrm>
            <a:off x="495300" y="1600201"/>
            <a:ext cx="7916582" cy="37636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Reptiles are cold-blooded. True or false?</a:t>
            </a:r>
            <a:endParaRPr sz="40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982</Words>
  <Application>Microsoft Office PowerPoint</Application>
  <PresentationFormat>A4 Paper (210x297 mm)</PresentationFormat>
  <Paragraphs>257</Paragraphs>
  <Slides>118</Slides>
  <Notes>118</Notes>
  <HiddenSlides>0</HiddenSlides>
  <MMClips>0</MMClips>
  <ScaleCrop>false</ScaleCrop>
  <HeadingPairs>
    <vt:vector size="4" baseType="variant">
      <vt:variant>
        <vt:lpstr>Theme</vt:lpstr>
      </vt:variant>
      <vt:variant>
        <vt:i4>6</vt:i4>
      </vt:variant>
      <vt:variant>
        <vt:lpstr>Slide Titles</vt:lpstr>
      </vt:variant>
      <vt:variant>
        <vt:i4>118</vt:i4>
      </vt:variant>
    </vt:vector>
  </HeadingPairs>
  <TitlesOfParts>
    <vt:vector size="124" baseType="lpstr">
      <vt:lpstr>Office Theme</vt:lpstr>
      <vt:lpstr>2_Office Theme</vt:lpstr>
      <vt:lpstr>3_Office Theme</vt:lpstr>
      <vt:lpstr>1_Office Theme</vt:lpstr>
      <vt:lpstr>5_Office Theme</vt:lpstr>
      <vt:lpstr>4_Office Theme</vt:lpstr>
      <vt:lpstr>PowerPoint Presentation</vt:lpstr>
      <vt:lpstr>QUESTIONS</vt:lpstr>
      <vt:lpstr>Q1</vt:lpstr>
      <vt:lpstr>Q2</vt:lpstr>
      <vt:lpstr>Q3</vt:lpstr>
      <vt:lpstr>Q4</vt:lpstr>
      <vt:lpstr>Q5</vt:lpstr>
      <vt:lpstr>Q6</vt:lpstr>
      <vt:lpstr>Q7</vt:lpstr>
      <vt:lpstr>Q8</vt:lpstr>
      <vt:lpstr>Q9</vt:lpstr>
      <vt:lpstr>Q10</vt:lpstr>
      <vt:lpstr>ANSWERS</vt:lpstr>
      <vt:lpstr>Q1: ON WHICH POPULAR WEBSITE DO USERS SEND TWEETS?</vt:lpstr>
      <vt:lpstr>Q2: WHAT INDUSTRY ARE HENRY FORD AND KARL BENZ ASSOCIATED WITH?</vt:lpstr>
      <vt:lpstr>Q3: GREEN, LEATHERBACK AND LOGGERHEAD ARE TYPES OF: (A) DOG  (B) CROCODILE  (C) TURTLE?</vt:lpstr>
      <vt:lpstr>Q4: TRICEPS AND BICEPS ARE TYPES OF WHAT?</vt:lpstr>
      <vt:lpstr>Q5: WHO IS THIS INTERNATIONALLY FAMOUS SCIENTIST?</vt:lpstr>
      <vt:lpstr>Q6: WHAT IS THE OUTER MOST COLOUR IN A RAINBOW?</vt:lpstr>
      <vt:lpstr>Q7: LUCY HAS $10. SHE SPENDS $4.80 AT THE SHOPS. HOW MUCH DOES SHE HAVE LEFT?</vt:lpstr>
      <vt:lpstr>Q8: WHICH COMPANY, STARTING WITH 'B', MAKES JET AIRCRAFT SUCH AS 747 AND 737?</vt:lpstr>
      <vt:lpstr>Q9: WHAT, STARTING WITH 'S', IS THE CORRECT NAME FOR YOUR BACKBONE?</vt:lpstr>
      <vt:lpstr>Q10: PEANUTS GROW UNDERGROUND. TRUE OF FALSE?</vt:lpstr>
      <vt:lpstr> QUESTIONS</vt:lpstr>
      <vt:lpstr>Q11</vt:lpstr>
      <vt:lpstr>Q12</vt:lpstr>
      <vt:lpstr>Q13</vt:lpstr>
      <vt:lpstr>Q14</vt:lpstr>
      <vt:lpstr>Q15</vt:lpstr>
      <vt:lpstr>Q16</vt:lpstr>
      <vt:lpstr>Q17</vt:lpstr>
      <vt:lpstr>Q18</vt:lpstr>
      <vt:lpstr>Q19</vt:lpstr>
      <vt:lpstr>Q20</vt:lpstr>
      <vt:lpstr> ANSWERS</vt:lpstr>
      <vt:lpstr>Q11: SWEAT HELPS US TO: (A) WARM UP  (B) COOL DOWN?</vt:lpstr>
      <vt:lpstr>Q12: ALICE HAS 63 TEST-TUBES. SHE HAS 3 TIMES AS MANY AS TAIKA. HOW MANY TEST-TUBES DOES TAIKA HAVE?</vt:lpstr>
      <vt:lpstr>Q13: WHAT WAS THE NAME OF THE FIRST MANNED SPACECRAFT TO LAND ON THE MOON?</vt:lpstr>
      <vt:lpstr>Q14: HOW MANY ITEMS MAKE UP A "TRIO"?</vt:lpstr>
      <vt:lpstr>Q15: A WOMBAT IS A MARSUPIAL NATIVE TO WHICH COUNTRY?</vt:lpstr>
      <vt:lpstr>Q16: A MOLAR IS A TYPE OF WHAT?</vt:lpstr>
      <vt:lpstr>Q17: HOW MANY LEGS DOES AN ADULT INSECT HAVE?</vt:lpstr>
      <vt:lpstr>Q18: IN A CAR WHAT DOES THE ODOMETER MEASURE?</vt:lpstr>
      <vt:lpstr>Q19: WHAT DIRECTION DOES A COMPASS ALWAYS POINT TO?</vt:lpstr>
      <vt:lpstr>Q20: WHAT SUBSTANCE DO MOST OCTOPUSES SQUIRT WHEN THEY ARE ATTACKED?</vt:lpstr>
      <vt:lpstr> PRACTICAL TASK</vt:lpstr>
      <vt:lpstr>Year of the Periodic Table Challenge (3 marks)</vt:lpstr>
      <vt:lpstr>Building Challenge (4 marks)</vt:lpstr>
      <vt:lpstr>Coding Challenge (3 marks)</vt:lpstr>
      <vt:lpstr> </vt:lpstr>
      <vt:lpstr>   ELEMENT  CHALLENGE ANSWERS</vt:lpstr>
      <vt:lpstr>Year of the Periodic Table Challenge </vt:lpstr>
      <vt:lpstr> QUESTIONS</vt:lpstr>
      <vt:lpstr>Q21</vt:lpstr>
      <vt:lpstr>Q22</vt:lpstr>
      <vt:lpstr>Q23</vt:lpstr>
      <vt:lpstr>Q24</vt:lpstr>
      <vt:lpstr>Q25</vt:lpstr>
      <vt:lpstr>Q26</vt:lpstr>
      <vt:lpstr>Q27</vt:lpstr>
      <vt:lpstr>Q28</vt:lpstr>
      <vt:lpstr>Q29</vt:lpstr>
      <vt:lpstr>Q30</vt:lpstr>
      <vt:lpstr> ANSWERS</vt:lpstr>
      <vt:lpstr>Q21: HOW MANY KIDNEYS DOES A PERSON USUALLY HAVE?</vt:lpstr>
      <vt:lpstr>Q22: ROUND 133 TO THE NEAREST 100.?</vt:lpstr>
      <vt:lpstr>Q23: IN WHICH COUNTRY IS NASA LOCATED?</vt:lpstr>
      <vt:lpstr>Q24: WHICH PLANET IS KNOWN AS THE 'RED PLANET'?</vt:lpstr>
      <vt:lpstr>Q25: WHAT, STARTING WITH 'T', IS THE NAME FOR THE YOUNG OF A FROG?</vt:lpstr>
      <vt:lpstr>Q26: HOW MANY ZEROS IN TEN MILLION?</vt:lpstr>
      <vt:lpstr>Q27: THE HUMAN BRAIN LOOKS MOST LIKE: (A) A LIGHT BULB  (B) A LARGE WRINKLY WALNUT  (C) A LOAF OF BREAD?</vt:lpstr>
      <vt:lpstr>Q28: IN MID-2019 THE NZ GOVERNMENT WILL INTRODUCE A COMPULSORY BAN ON THE USE OF WHAT WIDELY USED MATERIAL?</vt:lpstr>
      <vt:lpstr>Q29: 52 DIVIDED BY 4 EQUALS WHAT?</vt:lpstr>
      <vt:lpstr>Q30: FROM WHICH PART OF A CAVE DO STALACTITES GROW?</vt:lpstr>
      <vt:lpstr> QUESTIONS</vt:lpstr>
      <vt:lpstr>Q31</vt:lpstr>
      <vt:lpstr>Q32</vt:lpstr>
      <vt:lpstr>Q33</vt:lpstr>
      <vt:lpstr>Q34</vt:lpstr>
      <vt:lpstr>Q35</vt:lpstr>
      <vt:lpstr>Q36</vt:lpstr>
      <vt:lpstr>Q37</vt:lpstr>
      <vt:lpstr>Q38</vt:lpstr>
      <vt:lpstr>Q39</vt:lpstr>
      <vt:lpstr>Q40</vt:lpstr>
      <vt:lpstr> ANSWERS</vt:lpstr>
      <vt:lpstr>Q31: ARE TORNADOES OR HURRICANES CALLED 'TWISTERS'?</vt:lpstr>
      <vt:lpstr>Q32: WHAT COMPUTER SOFTWARE COMPANY DID BILL GATES FOUND?</vt:lpstr>
      <vt:lpstr>Q33: WHAT IS A GROUP OF BEES ON THE MOVE CALLED?</vt:lpstr>
      <vt:lpstr>Q34: THE MĀORI WORD'PŪTAIAO' REFERS TO WHAT? </vt:lpstr>
      <vt:lpstr>Q35: THE WORLD WIDE _____ WAS INVENTED IN 1989?</vt:lpstr>
      <vt:lpstr>Q36: WHAT, STARTING WITH 'P', IS A GEM MADE BY OYSTERS?</vt:lpstr>
      <vt:lpstr>Q37: THE RETINA IS FOUND IN WHICH PART OF YOUR BODY?</vt:lpstr>
      <vt:lpstr>Q38: WHAT NUMBER DOES THE ROMAN NUMERAL 'X' STAND FOR?</vt:lpstr>
      <vt:lpstr>Q39: IF IT TAKES 9 MINUTES TO RUN ONE KILOMETRE, HOW LONG WOULD IT TAKE TO RUN 18 KILOMETRES?</vt:lpstr>
      <vt:lpstr>Q40: WHAT MATERIAL IS A SPIDER'S WEB MADE FROM?</vt:lpstr>
      <vt:lpstr>PowerPoint Presentation</vt:lpstr>
      <vt:lpstr> TIE BREAKER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Ryan</dc:creator>
  <cp:lastModifiedBy>Anne Ryan</cp:lastModifiedBy>
  <cp:revision>1</cp:revision>
  <dcterms:modified xsi:type="dcterms:W3CDTF">2019-05-27T00:59:42Z</dcterms:modified>
</cp:coreProperties>
</file>